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425" r:id="rId2"/>
    <p:sldId id="407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387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256" r:id="rId21"/>
    <p:sldId id="257" r:id="rId22"/>
    <p:sldId id="259" r:id="rId23"/>
    <p:sldId id="266" r:id="rId24"/>
    <p:sldId id="265" r:id="rId25"/>
    <p:sldId id="267" r:id="rId26"/>
    <p:sldId id="258" r:id="rId27"/>
    <p:sldId id="424" r:id="rId28"/>
    <p:sldId id="260" r:id="rId29"/>
    <p:sldId id="263" r:id="rId30"/>
    <p:sldId id="262" r:id="rId31"/>
    <p:sldId id="261" r:id="rId32"/>
    <p:sldId id="264" r:id="rId33"/>
    <p:sldId id="268" r:id="rId34"/>
    <p:sldId id="269" r:id="rId35"/>
    <p:sldId id="270" r:id="rId36"/>
    <p:sldId id="271" r:id="rId37"/>
    <p:sldId id="272" r:id="rId38"/>
    <p:sldId id="273" r:id="rId39"/>
    <p:sldId id="275" r:id="rId40"/>
    <p:sldId id="274" r:id="rId41"/>
    <p:sldId id="276" r:id="rId42"/>
    <p:sldId id="277" r:id="rId43"/>
    <p:sldId id="280" r:id="rId44"/>
    <p:sldId id="278" r:id="rId45"/>
    <p:sldId id="2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D43"/>
    <a:srgbClr val="197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DD400-2033-4F49-8CA9-AE2A4A2E800D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E7AED-78AE-427D-AC88-98337C018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D2CD-95F2-4945-8B72-9DF9B68D0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E8370-2BFC-4840-AE09-D5EC520D8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5A54E-023A-4BD4-8619-7E058720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83C74-1857-4C90-A382-C0207B55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2D3B1-2A37-41DF-AA22-44388653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nternational Weed Genomics Consortium">
            <a:extLst>
              <a:ext uri="{FF2B5EF4-FFF2-40B4-BE49-F238E27FC236}">
                <a16:creationId xmlns:a16="http://schemas.microsoft.com/office/drawing/2014/main" id="{AEAD51EA-39C9-4EFA-BEE8-048423F67B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9379"/>
            <a:ext cx="2264006" cy="9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8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50CC-2380-4F9C-B65C-5E9D4793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B025-16CD-47D6-8EB9-77EFC7529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7011A-F7FA-4A70-907C-BC1FDA4C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3379-C2C8-4EA6-BB0C-9D418A50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D202B-B02A-4591-ACC9-7A95243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1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40BEB5-B7F5-4BF4-AD28-09CF10DA7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418E7-8E4B-42EF-98A6-DB201C639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8379-0665-43E2-863E-063ED330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C1E4-40D5-47D7-AD20-2983C8E3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BF158-DC26-494F-BF8C-E43E1452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4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54184" y="900868"/>
            <a:ext cx="11083635" cy="7940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554184" y="2195191"/>
            <a:ext cx="11083635" cy="1844608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6505015"/>
            <a:ext cx="12192000" cy="352987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1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B9CB37-34DC-4ED1-8F3A-83D8824F4AB6}"/>
              </a:ext>
            </a:extLst>
          </p:cNvPr>
          <p:cNvSpPr/>
          <p:nvPr userDrawn="1"/>
        </p:nvSpPr>
        <p:spPr>
          <a:xfrm>
            <a:off x="0" y="0"/>
            <a:ext cx="12192000" cy="1762298"/>
          </a:xfrm>
          <a:prstGeom prst="rect">
            <a:avLst/>
          </a:prstGeom>
          <a:solidFill>
            <a:srgbClr val="197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D6CD8-0B1B-4987-B51C-E5034F78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7622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DF513-0314-4BC8-AA77-283AF927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4D0C-73D2-4A83-89CE-0751AC47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436AD-8128-4C1E-9417-207AD796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42A84-EF18-4DBB-AE9D-39495BCD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nternational Weed Genomics Consortium">
            <a:extLst>
              <a:ext uri="{FF2B5EF4-FFF2-40B4-BE49-F238E27FC236}">
                <a16:creationId xmlns:a16="http://schemas.microsoft.com/office/drawing/2014/main" id="{0CF595D1-BD69-4F1F-8D4A-FA4F34CB9D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9379"/>
            <a:ext cx="2264006" cy="9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EAF347-EB2F-4EA1-BCD1-5E6B21F4C94E}"/>
              </a:ext>
            </a:extLst>
          </p:cNvPr>
          <p:cNvSpPr/>
          <p:nvPr userDrawn="1"/>
        </p:nvSpPr>
        <p:spPr>
          <a:xfrm rot="16200000">
            <a:off x="8667404" y="-2"/>
            <a:ext cx="1762297" cy="1762298"/>
          </a:xfrm>
          <a:prstGeom prst="rect">
            <a:avLst/>
          </a:prstGeom>
          <a:solidFill>
            <a:srgbClr val="74B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8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1FC3-9E23-440F-9BD1-C9D6A132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D63B-E647-4835-BB42-80AA132B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778A8-0713-42E4-94EE-A3126E66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09724-BFF6-4475-84D2-5909C13E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1B48B-51EE-45C4-A7A6-BA53D28B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9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E2AC-F425-4A75-BEF3-54611935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5646-B1F2-4E24-8B71-60AC1FA32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A1748-8EA8-4405-8CE4-8CE9D69A7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726E7-683D-4B4C-9314-BCA81001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12A01-EF2A-4146-909C-A909FF75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45AD1-B0C3-4CB3-BC9C-DF1B0651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3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255A-764E-47B1-876A-25298BF5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66492-F284-4385-AED7-8D2E0649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F3864-6C19-40E2-9C3A-1EC73D8C2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AF8C77-7538-41F1-93FE-9835658B0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A768A-7763-4194-AFCC-15AE1FFE3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B6D23-2D1C-497A-BD44-477A595D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27211-9776-487A-BA9A-118401EA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BEB94-001F-498B-A18C-3572A71E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152C-756B-419D-831D-ADC18C0A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35484-4FCB-4EE6-A105-F5FEB644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4A8C3-7AC7-4AD9-9767-C9EC4449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5DD34-8EE7-41E1-97CA-12F19CEF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7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FF4DC-EEBD-4942-999D-52E2221B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36334-BFBB-437A-9FAD-453338A8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1330A-B93F-42F9-84BE-20326D00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93D8-2DAE-4791-8468-942698E3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2113-D818-49B2-B973-F553CE0C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B4EEF-86E6-426F-A734-FEBC4D68F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3C167-17A6-4450-9AB1-1ED5808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779A2-0D08-4A4B-AD4C-6542F557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5E37F-EDE0-4B18-A52C-169CC8B3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D6F-4123-4054-9B8B-20F7058D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3892C-CEDF-4F5E-8D2D-122F6CD2F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BA8B7-C7E6-4FE1-924B-3AB9E8B4A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93A77-2FA8-4E34-A1D4-D298BCE6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A9616-DAA2-4E6D-B506-DA528E5B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6611-41AB-4ED5-BA53-DBB7B4A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4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FB97B-7328-4399-97F1-F19E00971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1AD5A-1E90-4923-A8DB-71D8ACF69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598F-FF02-41D7-8440-327A7074E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CEF4C-00EC-4F70-A489-CBFB0CC0FE1A}" type="datetimeFigureOut">
              <a:rPr lang="en-US" smtClean="0"/>
              <a:t>9/21/21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8DF46-7FDE-4E1A-AFA0-E2AED54A0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9C78-A1AE-46CB-A866-AE0C2A47E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5E263-54C1-4B44-860C-57AECCED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8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ont12/qtl_mapping_tutorial" TargetMode="External"/><Relationship Id="rId2" Type="http://schemas.openxmlformats.org/officeDocument/2006/relationships/hyperlink" Target="https://nam10.safelinks.protection.outlook.com/?url=https%3A%2F%2Fgithub.com%2Fbrentpm2%2FGWAS_Tutorial&amp;data=04%7C01%7CJake.Montgomery%40colostate.edu%7Cc554a7559056461a0ca408d97d153821%7Cafb58802ff7a4bb1ab21367ff2ecfc8b%7C0%7C0%7C637678352369422128%7CUnknown%7CTWFpbGZsb3d8eyJWIjoiMC4wLjAwMDAiLCJQIjoiV2luMzIiLCJBTiI6Ik1haWwiLCJXVCI6Mn0%3D%7C1000&amp;sdata=dKlEwnjtqxT7e5ewS9yTTg4ptmYnbRlbVz3wRKDmcns%3D&amp;reserved=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nam01.safelinks.protection.outlook.com/?url=https%3A%2F%2Ftwitter.com%2Fcullenjnroth%2Fstatus%2F1363159662128848899%3Fs%3D21&amp;data=04%7C01%7CJake.Montgomery%40colostate.edu%7Cc2efb5d93e8c4b0d7e8e08d8d9dd8635%7Cafb58802ff7a4bb1ab21367ff2ecfc8b%7C0%7C0%7C637498892976887619%7CUnknown%7CTWFpbGZsb3d8eyJWIjoiMC4wLjAwMDAiLCJQIjoiV2luMzIiLCJBTiI6Ik1haWwiLCJXVCI6Mn0%3D%7C1000&amp;sdata=J3iecW1idQdBHbs4oRmZ21LvRQgKf%2BtZ4b4H5QRlKDA%3D&amp;reserved=0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08A3-4ABB-F341-9155-06BFB4C46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mapping of herbicide resistance and quantitative traits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9CF63-5700-5044-9D41-42B84C5DF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Montgomery and Brent Murphy</a:t>
            </a:r>
          </a:p>
          <a:p>
            <a:r>
              <a:rPr lang="en-US" dirty="0"/>
              <a:t>IWGC Conference</a:t>
            </a:r>
          </a:p>
          <a:p>
            <a:r>
              <a:rPr lang="en-US" dirty="0"/>
              <a:t>9-22-2021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1A909-7B87-504E-A86C-CD691984EFB7}"/>
              </a:ext>
            </a:extLst>
          </p:cNvPr>
          <p:cNvSpPr txBox="1"/>
          <p:nvPr/>
        </p:nvSpPr>
        <p:spPr>
          <a:xfrm>
            <a:off x="690748" y="5042590"/>
            <a:ext cx="1081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planning to follow along in R, please have the data/scripts downloaded and unzipped from: </a:t>
            </a:r>
            <a:r>
              <a:rPr lang="en-US" u="sng" dirty="0">
                <a:hlinkClick r:id="rId2" tooltip="Original URL:&#10;https://github.com/brentpm2/GWAS_Tutorial&#10;&#10;Click to follow link."/>
              </a:rPr>
              <a:t>https://github.com/brentpm2/GWAS_Tutorial</a:t>
            </a:r>
            <a:r>
              <a:rPr lang="en-US" dirty="0"/>
              <a:t> and </a:t>
            </a:r>
            <a:r>
              <a:rPr lang="en-US" u="sng" dirty="0">
                <a:hlinkClick r:id="rId3" tooltip="https://github.com/JMont12/qtl_mapping_tutorial"/>
              </a:rPr>
              <a:t>https://github.com/JMont12/qtl_mapping_tutorial</a:t>
            </a:r>
            <a:endParaRPr lang="en-US" u="sng" dirty="0"/>
          </a:p>
          <a:p>
            <a:r>
              <a:rPr lang="en-US" dirty="0"/>
              <a:t>Before/as the session starts, you can install the </a:t>
            </a:r>
            <a:r>
              <a:rPr lang="en-US" dirty="0" err="1"/>
              <a:t>vcfR</a:t>
            </a:r>
            <a:r>
              <a:rPr lang="en-US" dirty="0"/>
              <a:t>, qtl2, and GAPIT packages with the </a:t>
            </a:r>
            <a:r>
              <a:rPr lang="en-US" dirty="0" err="1"/>
              <a:t>install.packages</a:t>
            </a:r>
            <a:r>
              <a:rPr lang="en-US" dirty="0"/>
              <a:t>() function.</a:t>
            </a:r>
          </a:p>
        </p:txBody>
      </p:sp>
    </p:spTree>
    <p:extLst>
      <p:ext uri="{BB962C8B-B14F-4D97-AF65-F5344CB8AC3E}">
        <p14:creationId xmlns:p14="http://schemas.microsoft.com/office/powerpoint/2010/main" val="1651274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9A81-FA88-4E41-BC4D-081E977A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QTL genome scan</a:t>
            </a:r>
          </a:p>
        </p:txBody>
      </p:sp>
      <p:pic>
        <p:nvPicPr>
          <p:cNvPr id="4" name="QTL_mapping" descr="QTL_mapping">
            <a:hlinkClick r:id="" action="ppaction://media"/>
            <a:extLst>
              <a:ext uri="{FF2B5EF4-FFF2-40B4-BE49-F238E27FC236}">
                <a16:creationId xmlns:a16="http://schemas.microsoft.com/office/drawing/2014/main" id="{497548FB-15A3-F442-9152-81E9786FE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01812"/>
            <a:ext cx="11701424" cy="5056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92F2B-B026-3D4D-996E-6C0A77F370F9}"/>
              </a:ext>
            </a:extLst>
          </p:cNvPr>
          <p:cNvSpPr txBox="1"/>
          <p:nvPr/>
        </p:nvSpPr>
        <p:spPr>
          <a:xfrm>
            <a:off x="0" y="2164619"/>
            <a:ext cx="3586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 tooltip="Original URL:&#10;https://twitter.com/cullenjnroth/status/1363159662128848899?s=21&#10;&#10;Click to follow link."/>
              </a:rPr>
              <a:t>https://twitter.com/cullenjnroth/status/1363159662128848899?s=21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D5E29-9D52-9949-9008-FB72C0A5CB8C}"/>
              </a:ext>
            </a:extLst>
          </p:cNvPr>
          <p:cNvSpPr txBox="1"/>
          <p:nvPr/>
        </p:nvSpPr>
        <p:spPr>
          <a:xfrm>
            <a:off x="222522" y="1940436"/>
            <a:ext cx="269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courtesy Collin Roth</a:t>
            </a:r>
          </a:p>
        </p:txBody>
      </p:sp>
    </p:spTree>
    <p:extLst>
      <p:ext uri="{BB962C8B-B14F-4D97-AF65-F5344CB8AC3E}">
        <p14:creationId xmlns:p14="http://schemas.microsoft.com/office/powerpoint/2010/main" val="366908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BC488F-8A54-D24A-890F-94A05A842A91}"/>
              </a:ext>
            </a:extLst>
          </p:cNvPr>
          <p:cNvSpPr txBox="1"/>
          <p:nvPr/>
        </p:nvSpPr>
        <p:spPr>
          <a:xfrm>
            <a:off x="-206477" y="6486365"/>
            <a:ext cx="12413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2" name="Picture 51" descr="Shape, rectangle&#10;&#10;Description automatically generated">
            <a:extLst>
              <a:ext uri="{FF2B5EF4-FFF2-40B4-BE49-F238E27FC236}">
                <a16:creationId xmlns:a16="http://schemas.microsoft.com/office/drawing/2014/main" id="{903B159D-60AC-1F4D-81D6-F7F0327CC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966"/>
            <a:ext cx="12189373" cy="17413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240E-CF6A-964B-8BD2-3692CFCC6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185" y="2195191"/>
            <a:ext cx="6941516" cy="3835922"/>
          </a:xfrm>
        </p:spPr>
        <p:txBody>
          <a:bodyPr/>
          <a:lstStyle/>
          <a:p>
            <a:r>
              <a:rPr lang="en-US" sz="2400" dirty="0"/>
              <a:t>Trim raw reads with </a:t>
            </a:r>
            <a:r>
              <a:rPr lang="en-US" sz="2400" dirty="0" err="1"/>
              <a:t>Trimmomatic</a:t>
            </a:r>
            <a:endParaRPr lang="en-US" sz="2400" dirty="0"/>
          </a:p>
          <a:p>
            <a:r>
              <a:rPr lang="en-US" sz="2400" dirty="0"/>
              <a:t>Demultiplex reads into individual files for each sample</a:t>
            </a:r>
          </a:p>
          <a:p>
            <a:r>
              <a:rPr lang="en-US" sz="2400" dirty="0"/>
              <a:t>Align reads to reference genome with BWA mem</a:t>
            </a:r>
          </a:p>
          <a:p>
            <a:r>
              <a:rPr lang="en-US" sz="2400" dirty="0"/>
              <a:t>Call genotype variants with GATK</a:t>
            </a:r>
          </a:p>
          <a:p>
            <a:r>
              <a:rPr lang="en-US" sz="2400" dirty="0"/>
              <a:t>Use the QTL2 package in R to conduct a genome scan to identify QTL</a:t>
            </a:r>
          </a:p>
          <a:p>
            <a:r>
              <a:rPr lang="en-US" sz="2400" dirty="0"/>
              <a:t>Use the command line to extract genes in identified QTL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7489D1-D83B-0849-8BFD-AFC2D0AC7694}"/>
              </a:ext>
            </a:extLst>
          </p:cNvPr>
          <p:cNvSpPr/>
          <p:nvPr/>
        </p:nvSpPr>
        <p:spPr>
          <a:xfrm rot="5400000">
            <a:off x="8747396" y="3066073"/>
            <a:ext cx="6233107" cy="44296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r>
              <a:rPr lang="en-US" sz="1588" dirty="0">
                <a:latin typeface="Proxima Nova" charset="0"/>
                <a:ea typeface="Proxima Nova" charset="0"/>
                <a:cs typeface="Proxima Nova" charset="0"/>
              </a:rPr>
              <a:t>Reference Genome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E2EFD2D-3532-FF4D-8B97-A2A36068252C}"/>
              </a:ext>
            </a:extLst>
          </p:cNvPr>
          <p:cNvGrpSpPr/>
          <p:nvPr/>
        </p:nvGrpSpPr>
        <p:grpSpPr>
          <a:xfrm>
            <a:off x="9033446" y="3138119"/>
            <a:ext cx="96819" cy="899561"/>
            <a:chOff x="9879106" y="3886200"/>
            <a:chExt cx="109728" cy="101950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F836021-F91C-5444-805C-753986A051A8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99C6905-E6EA-E54A-AEA6-C7A05414CAF7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CDB6F4C-7AE9-6A4D-8A3B-724B07DB9216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BAE138-2843-9A4A-883D-BB46AA1A2973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096B74-37D7-2443-AF09-95BCE48B4DDA}"/>
              </a:ext>
            </a:extLst>
          </p:cNvPr>
          <p:cNvGrpSpPr/>
          <p:nvPr/>
        </p:nvGrpSpPr>
        <p:grpSpPr>
          <a:xfrm>
            <a:off x="9383468" y="2916638"/>
            <a:ext cx="96819" cy="899561"/>
            <a:chOff x="9879106" y="3886200"/>
            <a:chExt cx="109728" cy="101950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34155EE-68A2-EA4E-B6EE-16F254671C61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51FEBE-FF5C-874E-82CC-EBC903F4989B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361F4D-E039-CF4F-8284-6F7684FED142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122ED9B-34EB-534D-AFAD-9FC0A7BCBB2B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67636A-C1B9-6C4B-B4BD-21213951DF54}"/>
              </a:ext>
            </a:extLst>
          </p:cNvPr>
          <p:cNvGrpSpPr/>
          <p:nvPr/>
        </p:nvGrpSpPr>
        <p:grpSpPr>
          <a:xfrm>
            <a:off x="9110689" y="2160887"/>
            <a:ext cx="96819" cy="899561"/>
            <a:chOff x="9879106" y="3886200"/>
            <a:chExt cx="109728" cy="101950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D48CE7-4E56-6149-A0B9-A2227836C152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593D345-90E5-ED4F-A5C8-8AC68875FA33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10F05EE-87B7-0346-B35D-FB65D85823A1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3B1B581-68E8-4E48-8422-748E2D83E587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12BC401-E49A-6547-8852-04C27A92A2FE}"/>
              </a:ext>
            </a:extLst>
          </p:cNvPr>
          <p:cNvGrpSpPr/>
          <p:nvPr/>
        </p:nvGrpSpPr>
        <p:grpSpPr>
          <a:xfrm>
            <a:off x="8818515" y="2799079"/>
            <a:ext cx="96819" cy="899561"/>
            <a:chOff x="9879106" y="3886200"/>
            <a:chExt cx="109728" cy="101950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7563D63-CFC0-3149-90CA-FEEEE4727F4C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4A03AA6-526C-4345-BC26-63437309A297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4894C73-90BA-5F4B-BC1B-510DB3481ACE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EE6A21-BA1F-A04D-87B1-4CE344131311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9BE5D9-6791-7E49-97B2-47876F2BE895}"/>
              </a:ext>
            </a:extLst>
          </p:cNvPr>
          <p:cNvGrpSpPr/>
          <p:nvPr/>
        </p:nvGrpSpPr>
        <p:grpSpPr>
          <a:xfrm>
            <a:off x="8613282" y="3477159"/>
            <a:ext cx="96819" cy="899561"/>
            <a:chOff x="9879106" y="3886200"/>
            <a:chExt cx="109728" cy="101950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02E1A80-7698-9B41-859F-BBE1EB4D57AD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2C7DF51-28E0-DB4D-B373-E0E5EEBB8F8F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05F5E99-C238-8F4B-A6F3-3CED610B7117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4AA36C-6FDB-F245-B03B-1AE39E0A9F1D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31781C-68B1-754E-B771-9C38FF65DDD2}"/>
              </a:ext>
            </a:extLst>
          </p:cNvPr>
          <p:cNvGrpSpPr/>
          <p:nvPr/>
        </p:nvGrpSpPr>
        <p:grpSpPr>
          <a:xfrm>
            <a:off x="8459838" y="3182714"/>
            <a:ext cx="96819" cy="899561"/>
            <a:chOff x="9879106" y="3886200"/>
            <a:chExt cx="109728" cy="1019502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B34967F-2AFE-DD4C-BE82-C85EEC271778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2E93B3-05FF-3A47-A6AA-FE80AF781C23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B7C5F5D-494D-DF4C-9A26-2DAC9166EE07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FF2D3F-CCE0-674D-9AA7-54B4B67BFAF7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1B980E-9E7E-004A-8CDC-1B5F2812E0AA}"/>
              </a:ext>
            </a:extLst>
          </p:cNvPr>
          <p:cNvGrpSpPr/>
          <p:nvPr/>
        </p:nvGrpSpPr>
        <p:grpSpPr>
          <a:xfrm>
            <a:off x="8068220" y="2529439"/>
            <a:ext cx="96819" cy="899561"/>
            <a:chOff x="9879106" y="3886200"/>
            <a:chExt cx="109728" cy="101950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CF3A99-222E-F14E-8BDC-2EF30898B0A4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7DA6C7E-21F7-DA45-9295-82B9A09D771E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42A90DC-3AE2-F24F-8386-C6DEAF11FCC8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DBC272E-6102-5245-A87A-130B32C82C1A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9A05496-CDDC-2A40-B057-83768CF095BE}"/>
              </a:ext>
            </a:extLst>
          </p:cNvPr>
          <p:cNvGrpSpPr/>
          <p:nvPr/>
        </p:nvGrpSpPr>
        <p:grpSpPr>
          <a:xfrm>
            <a:off x="9778130" y="2625415"/>
            <a:ext cx="96819" cy="899561"/>
            <a:chOff x="9879106" y="3886200"/>
            <a:chExt cx="109728" cy="101950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12255A1-AAF4-CF44-BA9E-C4F38898C9E3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9BC1A7B-01DC-B84A-8A6C-0A42F90CF43A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5BF9DAF-114F-D04B-9B1E-BF75D916EB96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42047" tIns="161365" rIns="242047" bIns="161365" rtlCol="0" anchor="ctr"/>
              <a:lstStyle/>
              <a:p>
                <a:pPr algn="ctr"/>
                <a:endParaRPr lang="en-US" sz="1588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4F307D5-477C-404F-8604-C3B085DEF42F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DA4FCC-B4D2-9E40-83AE-66BB5ACE6063}"/>
              </a:ext>
            </a:extLst>
          </p:cNvPr>
          <p:cNvCxnSpPr/>
          <p:nvPr/>
        </p:nvCxnSpPr>
        <p:spPr>
          <a:xfrm>
            <a:off x="9873051" y="1886700"/>
            <a:ext cx="696083" cy="0"/>
          </a:xfrm>
          <a:prstGeom prst="straightConnector1">
            <a:avLst/>
          </a:prstGeom>
          <a:ln w="5080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A027547-07D1-B745-A642-E2962BE9822F}"/>
              </a:ext>
            </a:extLst>
          </p:cNvPr>
          <p:cNvCxnSpPr/>
          <p:nvPr/>
        </p:nvCxnSpPr>
        <p:spPr>
          <a:xfrm>
            <a:off x="9778130" y="5081753"/>
            <a:ext cx="696083" cy="0"/>
          </a:xfrm>
          <a:prstGeom prst="straightConnector1">
            <a:avLst/>
          </a:prstGeom>
          <a:ln w="5080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BE405FE-7876-D944-B231-7B1F30F1C06C}"/>
              </a:ext>
            </a:extLst>
          </p:cNvPr>
          <p:cNvSpPr/>
          <p:nvPr/>
        </p:nvSpPr>
        <p:spPr>
          <a:xfrm>
            <a:off x="552287" y="4313843"/>
            <a:ext cx="6733416" cy="1544961"/>
          </a:xfrm>
          <a:prstGeom prst="rect">
            <a:avLst/>
          </a:prstGeom>
          <a:noFill/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D172BDDC-9787-F64E-B73D-2B9E0970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9" y="6059785"/>
            <a:ext cx="1822097" cy="518483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6EA84C3E-7274-A445-B7ED-937E18A86318}"/>
              </a:ext>
            </a:extLst>
          </p:cNvPr>
          <p:cNvSpPr txBox="1">
            <a:spLocks/>
          </p:cNvSpPr>
          <p:nvPr/>
        </p:nvSpPr>
        <p:spPr>
          <a:xfrm>
            <a:off x="836885" y="465077"/>
            <a:ext cx="10515600" cy="794064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Bioinformatic pipeline</a:t>
            </a:r>
          </a:p>
        </p:txBody>
      </p:sp>
    </p:spTree>
    <p:extLst>
      <p:ext uri="{BB962C8B-B14F-4D97-AF65-F5344CB8AC3E}">
        <p14:creationId xmlns:p14="http://schemas.microsoft.com/office/powerpoint/2010/main" val="124082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647E-8 -6.53595E-8 L -0.01953 -0.317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55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71E-6 1.17647E-6 L -0.06997 0.23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4" y="118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2353E-6 -1.24183E-6 L -0.12489 0.3149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1" y="1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 0.01001 L -0.0579 -0.259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147E-6 1.83007E-6 L -0.06996 0.23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4" y="118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5294E-8 3.98693E-6 L -0.03631 0.238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" y="119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1 L -0.0579 -0.25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1 L -0.0579 -0.25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19 L 0.21737 0.260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4" y="259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53 -0.31781 L 0.18038 0.208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5" y="2628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89 0.31495 L 0.19347 -0.0831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2" y="-199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7 0.24714 L 0.15683 -0.193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9" y="-220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7 0.24714 L 0.16935 0.163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1" y="-41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31 0.23815 L 0.20531 0.2024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5" y="-179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19 L 0.2245 -0.1350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0" y="62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2 L 0.10179 -0.1531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5" y="5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AA2B-1D30-DF46-BCCE-3692F978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57299-88D9-BF48-9DDA-8860B671C129}"/>
              </a:ext>
            </a:extLst>
          </p:cNvPr>
          <p:cNvSpPr txBox="1"/>
          <p:nvPr/>
        </p:nvSpPr>
        <p:spPr>
          <a:xfrm>
            <a:off x="4528221" y="1434682"/>
            <a:ext cx="420070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>
                <a:solidFill>
                  <a:schemeClr val="bg2"/>
                </a:solidFill>
              </a:rPr>
              <a:t>http://</a:t>
            </a:r>
            <a:r>
              <a:rPr lang="en-US" sz="1588" dirty="0" err="1">
                <a:solidFill>
                  <a:schemeClr val="bg2"/>
                </a:solidFill>
              </a:rPr>
              <a:t>samtools.github.io</a:t>
            </a:r>
            <a:r>
              <a:rPr lang="en-US" sz="1588" dirty="0">
                <a:solidFill>
                  <a:schemeClr val="bg2"/>
                </a:solidFill>
              </a:rPr>
              <a:t>/</a:t>
            </a:r>
            <a:r>
              <a:rPr lang="en-US" sz="1588" dirty="0" err="1">
                <a:solidFill>
                  <a:schemeClr val="bg2"/>
                </a:solidFill>
              </a:rPr>
              <a:t>hts</a:t>
            </a:r>
            <a:r>
              <a:rPr lang="en-US" sz="1588" dirty="0">
                <a:solidFill>
                  <a:schemeClr val="bg2"/>
                </a:solidFill>
              </a:rPr>
              <a:t>-specs/VCFv4.2.pdf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833D1DD-C734-6D4E-8697-FBB33E5B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30" y="1871912"/>
            <a:ext cx="10314685" cy="377282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16FA097-1138-F646-9588-13EE91834359}"/>
              </a:ext>
            </a:extLst>
          </p:cNvPr>
          <p:cNvSpPr/>
          <p:nvPr/>
        </p:nvSpPr>
        <p:spPr>
          <a:xfrm>
            <a:off x="1233451" y="1871912"/>
            <a:ext cx="237780" cy="29403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5AD0-FB75-2F44-B584-241639A1E470}"/>
              </a:ext>
            </a:extLst>
          </p:cNvPr>
          <p:cNvSpPr txBox="1"/>
          <p:nvPr/>
        </p:nvSpPr>
        <p:spPr>
          <a:xfrm>
            <a:off x="375399" y="3165568"/>
            <a:ext cx="78899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Header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6680B3F-1705-9549-AF5C-1F7C230F7DAC}"/>
              </a:ext>
            </a:extLst>
          </p:cNvPr>
          <p:cNvSpPr/>
          <p:nvPr/>
        </p:nvSpPr>
        <p:spPr>
          <a:xfrm>
            <a:off x="1217626" y="4869127"/>
            <a:ext cx="237780" cy="7756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90FD8-00D9-5F4D-AB68-74B8173CAB03}"/>
              </a:ext>
            </a:extLst>
          </p:cNvPr>
          <p:cNvSpPr txBox="1"/>
          <p:nvPr/>
        </p:nvSpPr>
        <p:spPr>
          <a:xfrm>
            <a:off x="488551" y="5080411"/>
            <a:ext cx="603050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CA671B-1907-2A4E-89D4-05D862E2D20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04931" y="5644734"/>
            <a:ext cx="650475" cy="2590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2393C1-7770-664C-BF89-50C0540A6DAA}"/>
              </a:ext>
            </a:extLst>
          </p:cNvPr>
          <p:cNvSpPr txBox="1"/>
          <p:nvPr/>
        </p:nvSpPr>
        <p:spPr>
          <a:xfrm>
            <a:off x="53184" y="5811380"/>
            <a:ext cx="129548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Chromosome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EB152-8F5F-0E4E-88C3-24B8F5B474A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231623" y="5703101"/>
            <a:ext cx="95859" cy="27662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D95889-E942-DE4B-B5EC-0CDD7353F1E0}"/>
              </a:ext>
            </a:extLst>
          </p:cNvPr>
          <p:cNvSpPr txBox="1"/>
          <p:nvPr/>
        </p:nvSpPr>
        <p:spPr>
          <a:xfrm>
            <a:off x="1709011" y="5979728"/>
            <a:ext cx="123694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Position (bp)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0110BE-1BB3-0F4F-BE94-9BEAAA64213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311319" y="5718130"/>
            <a:ext cx="117041" cy="5839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128B28-C186-E643-AE0D-14516DCFA188}"/>
              </a:ext>
            </a:extLst>
          </p:cNvPr>
          <p:cNvSpPr txBox="1"/>
          <p:nvPr/>
        </p:nvSpPr>
        <p:spPr>
          <a:xfrm>
            <a:off x="2550929" y="6302128"/>
            <a:ext cx="1520779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/>
              <a:t>Reference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8786AB-9B67-FE4E-99EB-5C5648EBD6A9}"/>
              </a:ext>
            </a:extLst>
          </p:cNvPr>
          <p:cNvCxnSpPr>
            <a:cxnSpLocks/>
          </p:cNvCxnSpPr>
          <p:nvPr/>
        </p:nvCxnSpPr>
        <p:spPr>
          <a:xfrm flipH="1" flipV="1">
            <a:off x="4027862" y="5714408"/>
            <a:ext cx="114010" cy="25272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BA32C6-37F7-F74D-8DF5-043C29CE1CAD}"/>
              </a:ext>
            </a:extLst>
          </p:cNvPr>
          <p:cNvSpPr txBox="1"/>
          <p:nvPr/>
        </p:nvSpPr>
        <p:spPr>
          <a:xfrm>
            <a:off x="3632992" y="5964409"/>
            <a:ext cx="95910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Alternate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F3FC49-8E91-AF49-B1EB-023216CC6241}"/>
              </a:ext>
            </a:extLst>
          </p:cNvPr>
          <p:cNvCxnSpPr>
            <a:cxnSpLocks/>
          </p:cNvCxnSpPr>
          <p:nvPr/>
        </p:nvCxnSpPr>
        <p:spPr>
          <a:xfrm flipV="1">
            <a:off x="7340003" y="5568252"/>
            <a:ext cx="396049" cy="39615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4165E6-76F8-1446-A275-CA83B7953F66}"/>
              </a:ext>
            </a:extLst>
          </p:cNvPr>
          <p:cNvSpPr txBox="1"/>
          <p:nvPr/>
        </p:nvSpPr>
        <p:spPr>
          <a:xfrm>
            <a:off x="6538453" y="6010128"/>
            <a:ext cx="96622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Info titles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3FE1E5-463A-8641-BA99-7A0C6D40E6AA}"/>
              </a:ext>
            </a:extLst>
          </p:cNvPr>
          <p:cNvCxnSpPr>
            <a:cxnSpLocks/>
          </p:cNvCxnSpPr>
          <p:nvPr/>
        </p:nvCxnSpPr>
        <p:spPr>
          <a:xfrm flipH="1">
            <a:off x="8875691" y="3959020"/>
            <a:ext cx="536740" cy="6475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332190-9337-FD40-B9F2-31309CC601AC}"/>
              </a:ext>
            </a:extLst>
          </p:cNvPr>
          <p:cNvSpPr txBox="1"/>
          <p:nvPr/>
        </p:nvSpPr>
        <p:spPr>
          <a:xfrm>
            <a:off x="9154507" y="3605981"/>
            <a:ext cx="872355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Samples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59355A-D40D-1C42-B959-4AA9F6F1C5CE}"/>
              </a:ext>
            </a:extLst>
          </p:cNvPr>
          <p:cNvCxnSpPr>
            <a:cxnSpLocks/>
          </p:cNvCxnSpPr>
          <p:nvPr/>
        </p:nvCxnSpPr>
        <p:spPr>
          <a:xfrm>
            <a:off x="9776293" y="3995717"/>
            <a:ext cx="221481" cy="6108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EB869-037C-FB49-BEBB-BE48785C9E72}"/>
              </a:ext>
            </a:extLst>
          </p:cNvPr>
          <p:cNvCxnSpPr>
            <a:cxnSpLocks/>
          </p:cNvCxnSpPr>
          <p:nvPr/>
        </p:nvCxnSpPr>
        <p:spPr>
          <a:xfrm>
            <a:off x="10188098" y="3959020"/>
            <a:ext cx="790520" cy="6475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66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FDAD-3213-4F49-AE5E-35F22ACC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file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kochia_qtl_control_file.yaml</a:t>
            </a:r>
            <a:r>
              <a:rPr lang="en-US" dirty="0"/>
              <a:t>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E2C15E-7515-6D4D-B812-1FF528563DB6}"/>
              </a:ext>
            </a:extLst>
          </p:cNvPr>
          <p:cNvSpPr txBox="1">
            <a:spLocks/>
          </p:cNvSpPr>
          <p:nvPr/>
        </p:nvSpPr>
        <p:spPr>
          <a:xfrm>
            <a:off x="554185" y="2195191"/>
            <a:ext cx="5413264" cy="40867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Control file lists all input files used by qtl2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Also specifies important information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Cross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to specify missing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What alleles are present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Expected genotypes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Covariate information (not used here)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3B238E8-FC25-204E-9AA7-1008D36C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268" y="1827102"/>
            <a:ext cx="4168979" cy="48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7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FDAD-3213-4F49-AE5E-35F22ACC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file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kochia_alleles.csv</a:t>
            </a:r>
            <a:r>
              <a:rPr lang="en-US" dirty="0"/>
              <a:t>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E2C15E-7515-6D4D-B812-1FF528563DB6}"/>
              </a:ext>
            </a:extLst>
          </p:cNvPr>
          <p:cNvSpPr txBox="1">
            <a:spLocks/>
          </p:cNvSpPr>
          <p:nvPr/>
        </p:nvSpPr>
        <p:spPr>
          <a:xfrm>
            <a:off x="554185" y="2195191"/>
            <a:ext cx="3098933" cy="40867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Csv file with markers as rows and samples as columns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Alleles should be assigned based on parental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If in this format, </a:t>
            </a:r>
            <a:r>
              <a:rPr lang="en-US" sz="2200" dirty="0" err="1">
                <a:solidFill>
                  <a:schemeClr val="tx1"/>
                </a:solidFill>
              </a:rPr>
              <a:t>geno_transposed</a:t>
            </a:r>
            <a:r>
              <a:rPr lang="en-US" sz="2200" dirty="0">
                <a:solidFill>
                  <a:schemeClr val="tx1"/>
                </a:solidFill>
              </a:rPr>
              <a:t> should be set to true in control file </a:t>
            </a:r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C1534AA-255A-DB4F-AA25-B9BE70E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18" y="2046127"/>
            <a:ext cx="8538882" cy="42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2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FDAD-3213-4F49-AE5E-35F22ACC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 file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kochia_pheno.csv</a:t>
            </a:r>
            <a:r>
              <a:rPr lang="en-US" dirty="0"/>
              <a:t>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E2C15E-7515-6D4D-B812-1FF528563DB6}"/>
              </a:ext>
            </a:extLst>
          </p:cNvPr>
          <p:cNvSpPr txBox="1">
            <a:spLocks/>
          </p:cNvSpPr>
          <p:nvPr/>
        </p:nvSpPr>
        <p:spPr>
          <a:xfrm>
            <a:off x="554184" y="2639961"/>
            <a:ext cx="6598783" cy="36419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Csv file with sample ID’s in the first column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Information on phenotype(s) in following column(s)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Here, biomass (in grams) 2 weeks following herbicide application is our phenotype of interest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7468EE8-656E-CA43-857D-97FB3729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33" y="2020529"/>
            <a:ext cx="1991011" cy="467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DFDAD-3213-4F49-AE5E-35F22ACC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map file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kochia_gmap.csv</a:t>
            </a:r>
            <a:r>
              <a:rPr lang="en-US" dirty="0"/>
              <a:t>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E2C15E-7515-6D4D-B812-1FF528563DB6}"/>
              </a:ext>
            </a:extLst>
          </p:cNvPr>
          <p:cNvSpPr txBox="1">
            <a:spLocks/>
          </p:cNvSpPr>
          <p:nvPr/>
        </p:nvSpPr>
        <p:spPr>
          <a:xfrm>
            <a:off x="554184" y="2639961"/>
            <a:ext cx="6598783" cy="36419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Csv file with marker ID in the first column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Chromosome and position (either in </a:t>
            </a:r>
            <a:r>
              <a:rPr lang="en-US" sz="2400" dirty="0" err="1">
                <a:solidFill>
                  <a:schemeClr val="tx1"/>
                </a:solidFill>
              </a:rPr>
              <a:t>Mbp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dirty="0" err="1">
                <a:solidFill>
                  <a:schemeClr val="tx1"/>
                </a:solidFill>
              </a:rPr>
              <a:t>cM</a:t>
            </a:r>
            <a:r>
              <a:rPr lang="en-US" sz="2400" dirty="0">
                <a:solidFill>
                  <a:schemeClr val="tx1"/>
                </a:solidFill>
              </a:rPr>
              <a:t>) in following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This file is used to understand physical distance between markers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C95EB5-201B-9C44-B074-E5F26A21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32" y="1961534"/>
            <a:ext cx="2787628" cy="47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7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97F8-F5FA-8C4C-9F28-8E126C03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over to R to go through genome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3A0E9-9FA8-9B4A-89E8-3B07B4A4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documentation at https://</a:t>
            </a:r>
            <a:r>
              <a:rPr lang="en-US" dirty="0" err="1"/>
              <a:t>kbroman.org</a:t>
            </a:r>
            <a:r>
              <a:rPr lang="en-US" dirty="0"/>
              <a:t>/qtl2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5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F65-BCE2-E140-92EB-B3F7CD15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Gff</a:t>
            </a:r>
            <a:r>
              <a:rPr lang="en-US" dirty="0"/>
              <a:t> file format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03EBB56-3025-FB4E-9DE9-6DBA21D1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207"/>
            <a:ext cx="11303672" cy="3157674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E721AFC-4B18-784C-BFA2-5DA3C8890068}"/>
              </a:ext>
            </a:extLst>
          </p:cNvPr>
          <p:cNvSpPr/>
          <p:nvPr/>
        </p:nvSpPr>
        <p:spPr>
          <a:xfrm>
            <a:off x="589132" y="2186304"/>
            <a:ext cx="237780" cy="5735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CAC5C-9DCF-7646-9ABB-CDCAD405E5A7}"/>
              </a:ext>
            </a:extLst>
          </p:cNvPr>
          <p:cNvSpPr txBox="1"/>
          <p:nvPr/>
        </p:nvSpPr>
        <p:spPr>
          <a:xfrm>
            <a:off x="-72952" y="1939297"/>
            <a:ext cx="78899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Header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AC4FAD3-784F-E34C-AAC1-B229A3175D94}"/>
              </a:ext>
            </a:extLst>
          </p:cNvPr>
          <p:cNvSpPr/>
          <p:nvPr/>
        </p:nvSpPr>
        <p:spPr>
          <a:xfrm>
            <a:off x="589133" y="2801239"/>
            <a:ext cx="251959" cy="26107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C4B2F-BD2B-EE4F-B840-EF352672A032}"/>
              </a:ext>
            </a:extLst>
          </p:cNvPr>
          <p:cNvSpPr txBox="1"/>
          <p:nvPr/>
        </p:nvSpPr>
        <p:spPr>
          <a:xfrm>
            <a:off x="-85216" y="3815361"/>
            <a:ext cx="603050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Body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5B3100-223C-2144-8914-8B34F62F518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90720" y="5501123"/>
            <a:ext cx="1665046" cy="90986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36EC1A-E80C-B347-A778-7A9BA70E68D1}"/>
              </a:ext>
            </a:extLst>
          </p:cNvPr>
          <p:cNvSpPr txBox="1"/>
          <p:nvPr/>
        </p:nvSpPr>
        <p:spPr>
          <a:xfrm>
            <a:off x="2108024" y="6410984"/>
            <a:ext cx="1295483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Chromosome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FDAD2F-0FEA-9548-B2F0-C469AF3588F7}"/>
              </a:ext>
            </a:extLst>
          </p:cNvPr>
          <p:cNvCxnSpPr>
            <a:cxnSpLocks/>
          </p:cNvCxnSpPr>
          <p:nvPr/>
        </p:nvCxnSpPr>
        <p:spPr>
          <a:xfrm flipH="1" flipV="1">
            <a:off x="2614108" y="5491324"/>
            <a:ext cx="625217" cy="393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D77C2C-D5DD-194B-9DF2-F99F441B080F}"/>
              </a:ext>
            </a:extLst>
          </p:cNvPr>
          <p:cNvSpPr txBox="1"/>
          <p:nvPr/>
        </p:nvSpPr>
        <p:spPr>
          <a:xfrm>
            <a:off x="2939962" y="5945174"/>
            <a:ext cx="11147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88" dirty="0"/>
              <a:t>Feature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4FE5FE-C7EB-DC4B-A23E-6C0E75BD0136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3304706" y="5501123"/>
            <a:ext cx="1577592" cy="88810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6093A9-B3A2-5F40-B2B9-5C542FC8736D}"/>
              </a:ext>
            </a:extLst>
          </p:cNvPr>
          <p:cNvSpPr txBox="1"/>
          <p:nvPr/>
        </p:nvSpPr>
        <p:spPr>
          <a:xfrm>
            <a:off x="4348922" y="6389225"/>
            <a:ext cx="106675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/>
              <a:t>Start bp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11D08E-A8DE-0B46-84DD-FF275733BE7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699576" y="5479364"/>
            <a:ext cx="1837781" cy="5427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80E792-C25B-F142-A321-14B9377A8CA4}"/>
              </a:ext>
            </a:extLst>
          </p:cNvPr>
          <p:cNvSpPr txBox="1"/>
          <p:nvPr/>
        </p:nvSpPr>
        <p:spPr>
          <a:xfrm>
            <a:off x="5157285" y="6022144"/>
            <a:ext cx="760144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End bp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0698F7-AFDC-7646-993F-EEEF24FCE28B}"/>
              </a:ext>
            </a:extLst>
          </p:cNvPr>
          <p:cNvCxnSpPr>
            <a:cxnSpLocks/>
          </p:cNvCxnSpPr>
          <p:nvPr/>
        </p:nvCxnSpPr>
        <p:spPr>
          <a:xfrm flipH="1" flipV="1">
            <a:off x="5902101" y="5501123"/>
            <a:ext cx="1643257" cy="5645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11BDBD-203B-7D47-92E6-B547CE0FFB9D}"/>
              </a:ext>
            </a:extLst>
          </p:cNvPr>
          <p:cNvSpPr txBox="1"/>
          <p:nvPr/>
        </p:nvSpPr>
        <p:spPr>
          <a:xfrm>
            <a:off x="7545358" y="6065693"/>
            <a:ext cx="2608856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ID fields including annotation</a:t>
            </a:r>
          </a:p>
        </p:txBody>
      </p:sp>
    </p:spTree>
    <p:extLst>
      <p:ext uri="{BB962C8B-B14F-4D97-AF65-F5344CB8AC3E}">
        <p14:creationId xmlns:p14="http://schemas.microsoft.com/office/powerpoint/2010/main" val="13563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/>
      <p:bldP spid="12" grpId="0"/>
      <p:bldP spid="14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8249-9208-4943-A3EB-4AC8B2F9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points for QTL mapping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FA97D4-2785-B345-ABE0-0EB9095C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in phenotyping is essential to reduce error in the QTL scan</a:t>
            </a:r>
          </a:p>
          <a:p>
            <a:r>
              <a:rPr lang="en-US" dirty="0"/>
              <a:t>Using diverse parents yields more polymorphic sites to use as markers</a:t>
            </a:r>
          </a:p>
          <a:p>
            <a:r>
              <a:rPr lang="en-US" dirty="0"/>
              <a:t>Genetic mapping is best used in conjunction with other data to refine the resulting list of candidate genes</a:t>
            </a:r>
          </a:p>
          <a:p>
            <a:r>
              <a:rPr lang="en-US" dirty="0"/>
              <a:t>Reliable annotations are essential for candidate gene discovery</a:t>
            </a:r>
          </a:p>
          <a:p>
            <a:r>
              <a:rPr lang="en-US" dirty="0"/>
              <a:t>Discovered QTL should be either validated on an independent F2 or candidate genes functionally validated</a:t>
            </a:r>
          </a:p>
          <a:p>
            <a:r>
              <a:rPr lang="en-US" dirty="0"/>
              <a:t>Fine mapping often follows QTL discovery to reduce the number of candidate 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EF6B-C74D-C84F-9FD0-DEAE2ED2E92A}"/>
              </a:ext>
            </a:extLst>
          </p:cNvPr>
          <p:cNvSpPr txBox="1"/>
          <p:nvPr/>
        </p:nvSpPr>
        <p:spPr>
          <a:xfrm>
            <a:off x="6872748" y="5778628"/>
            <a:ext cx="531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set, the R markdown document, and all data are available on </a:t>
            </a:r>
            <a:r>
              <a:rPr lang="en-US" dirty="0" err="1"/>
              <a:t>github</a:t>
            </a:r>
            <a:r>
              <a:rPr lang="en-US" dirty="0"/>
              <a:t> at: (https://</a:t>
            </a:r>
            <a:r>
              <a:rPr lang="en-US" dirty="0" err="1"/>
              <a:t>github.com</a:t>
            </a:r>
            <a:r>
              <a:rPr lang="en-US" dirty="0"/>
              <a:t>/JMont12/</a:t>
            </a:r>
            <a:r>
              <a:rPr lang="en-US" dirty="0" err="1"/>
              <a:t>qtl_mapping_tutorial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298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B303-F69B-4C7E-8560-8EF216481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Quantitative Trait Loci (QTL)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ED88D-2714-4CB2-9BAF-808F1E33A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Jake Montgomery</a:t>
            </a:r>
          </a:p>
        </p:txBody>
      </p:sp>
    </p:spTree>
    <p:extLst>
      <p:ext uri="{BB962C8B-B14F-4D97-AF65-F5344CB8AC3E}">
        <p14:creationId xmlns:p14="http://schemas.microsoft.com/office/powerpoint/2010/main" val="1357181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B303-F69B-4C7E-8560-8EF216481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GWAS tutorial - GAPIT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ED88D-2714-4CB2-9BAF-808F1E33A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Brent Murphy</a:t>
            </a:r>
          </a:p>
        </p:txBody>
      </p:sp>
    </p:spTree>
    <p:extLst>
      <p:ext uri="{BB962C8B-B14F-4D97-AF65-F5344CB8AC3E}">
        <p14:creationId xmlns:p14="http://schemas.microsoft.com/office/powerpoint/2010/main" val="2360399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E6D7-1D71-4CBD-9C31-F45CB9AB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D0D5-D22F-4FCD-A690-4F335EB9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GWAS?</a:t>
            </a:r>
          </a:p>
          <a:p>
            <a:pPr lvl="1"/>
            <a:r>
              <a:rPr lang="en-US" dirty="0"/>
              <a:t>Why conduct a GWAS?</a:t>
            </a:r>
          </a:p>
          <a:p>
            <a:r>
              <a:rPr lang="en-US" dirty="0"/>
              <a:t>GAPIT and the basic code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r>
              <a:rPr lang="en-US" dirty="0"/>
              <a:t>Tutorial: Effect of MAF and models</a:t>
            </a:r>
          </a:p>
        </p:txBody>
      </p:sp>
    </p:spTree>
    <p:extLst>
      <p:ext uri="{BB962C8B-B14F-4D97-AF65-F5344CB8AC3E}">
        <p14:creationId xmlns:p14="http://schemas.microsoft.com/office/powerpoint/2010/main" val="186587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61C8-7E59-4303-A217-CDADC660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9FFF-C34E-4A2D-88FE-2333ADC26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GWAS?</a:t>
            </a:r>
          </a:p>
          <a:p>
            <a:r>
              <a:rPr lang="en-US" dirty="0"/>
              <a:t>Why conduct a GWAS?</a:t>
            </a:r>
          </a:p>
          <a:p>
            <a:r>
              <a:rPr lang="en-US" dirty="0"/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77869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852A-F91F-4775-BFA9-96052386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75C8-1704-4285-A158-1E6B358F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genetic variations associated with phenotypic variations within an unstructured sample set</a:t>
            </a:r>
          </a:p>
          <a:p>
            <a:pPr lvl="1"/>
            <a:r>
              <a:rPr lang="en-US" dirty="0"/>
              <a:t>Genetic variation is required</a:t>
            </a:r>
          </a:p>
          <a:p>
            <a:pPr lvl="1"/>
            <a:r>
              <a:rPr lang="en-US" dirty="0"/>
              <a:t>Phenotypic variation for the trait of interest is required</a:t>
            </a:r>
          </a:p>
          <a:p>
            <a:r>
              <a:rPr lang="en-US" dirty="0"/>
              <a:t>Relies on historical recombination events</a:t>
            </a:r>
          </a:p>
          <a:p>
            <a:pPr lvl="1"/>
            <a:r>
              <a:rPr lang="en-US" dirty="0"/>
              <a:t>Identifies Quantitative Trait Nucleotides (QTN)</a:t>
            </a:r>
          </a:p>
          <a:p>
            <a:pPr lvl="1"/>
            <a:r>
              <a:rPr lang="en-US" dirty="0"/>
              <a:t>NOT SUFFICIENT to indicate causation – often identifies linkage blocks where causal variants are found</a:t>
            </a:r>
          </a:p>
        </p:txBody>
      </p:sp>
    </p:spTree>
    <p:extLst>
      <p:ext uri="{BB962C8B-B14F-4D97-AF65-F5344CB8AC3E}">
        <p14:creationId xmlns:p14="http://schemas.microsoft.com/office/powerpoint/2010/main" val="65955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6572-9EE0-41BD-BD79-EEC2217D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conduct a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868F-9DA9-410F-8CBD-D7B6D5D8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</a:t>
            </a:r>
            <a:r>
              <a:rPr lang="en-US" i="1" dirty="0"/>
              <a:t>common</a:t>
            </a:r>
            <a:r>
              <a:rPr lang="en-US" dirty="0"/>
              <a:t> genomic regions which control a trait of interest</a:t>
            </a:r>
          </a:p>
          <a:p>
            <a:pPr lvl="1"/>
            <a:r>
              <a:rPr lang="en-US" dirty="0"/>
              <a:t>For a sample set which approaches the population set, these turn into reliable markers</a:t>
            </a:r>
          </a:p>
          <a:p>
            <a:pPr lvl="1"/>
            <a:r>
              <a:rPr lang="en-US" dirty="0"/>
              <a:t>Often provide a smaller window than QTL mapping</a:t>
            </a:r>
          </a:p>
          <a:p>
            <a:r>
              <a:rPr lang="en-US" dirty="0"/>
              <a:t>Only requires population collection</a:t>
            </a:r>
          </a:p>
          <a:p>
            <a:pPr lvl="1"/>
            <a:r>
              <a:rPr lang="en-US" dirty="0"/>
              <a:t>Do not need to make advanced populations or crosses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96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B462-91EF-48FB-B23F-4DAF8A84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conduct a GWAS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2FD8-F12E-4D78-80C8-F39992BB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phenotypic variation for the trait of interest</a:t>
            </a:r>
          </a:p>
          <a:p>
            <a:r>
              <a:rPr lang="en-US" dirty="0"/>
              <a:t>Investigating a rare variant</a:t>
            </a:r>
          </a:p>
          <a:p>
            <a:r>
              <a:rPr lang="en-US" dirty="0"/>
              <a:t>Have low sample size (bigger the better, approx. 300 for plants)</a:t>
            </a:r>
          </a:p>
          <a:p>
            <a:r>
              <a:rPr lang="en-US" dirty="0"/>
              <a:t>Have low marker coverage</a:t>
            </a:r>
          </a:p>
          <a:p>
            <a:pPr lvl="1"/>
            <a:r>
              <a:rPr lang="en-US" dirty="0"/>
              <a:t>To avoid missing regions, LD &gt; marker density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6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5AE9-937F-4062-808F-93E8FD9B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7ADD-66A2-45A9-A523-EFC4F7BE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 Association and Prediction Integrated Tool</a:t>
            </a:r>
          </a:p>
          <a:p>
            <a:r>
              <a:rPr lang="en-US" dirty="0"/>
              <a:t>R – code is short and friendly, makes pretty graphs</a:t>
            </a:r>
          </a:p>
          <a:p>
            <a:r>
              <a:rPr lang="en-US" dirty="0"/>
              <a:t>Routinely updated</a:t>
            </a:r>
          </a:p>
          <a:p>
            <a:r>
              <a:rPr lang="en-US" dirty="0"/>
              <a:t>Implements multiple models for GWAS and genomic prediction</a:t>
            </a:r>
          </a:p>
          <a:p>
            <a:r>
              <a:rPr lang="en-US" dirty="0"/>
              <a:t>Can produce most required model inputs internally</a:t>
            </a:r>
          </a:p>
        </p:txBody>
      </p:sp>
    </p:spTree>
    <p:extLst>
      <p:ext uri="{BB962C8B-B14F-4D97-AF65-F5344CB8AC3E}">
        <p14:creationId xmlns:p14="http://schemas.microsoft.com/office/powerpoint/2010/main" val="266393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1DA1-B661-4AFF-A7F2-997538B3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GAPIT – Required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2831-F75C-4F53-90F5-DE8DA377E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Phenotypic data</a:t>
            </a:r>
          </a:p>
          <a:p>
            <a:pPr lvl="1"/>
            <a:r>
              <a:rPr lang="en-US" dirty="0"/>
              <a:t>Rows = samples, corresponding with genotypes label</a:t>
            </a:r>
          </a:p>
          <a:p>
            <a:pPr lvl="1"/>
            <a:r>
              <a:rPr lang="en-US" dirty="0"/>
              <a:t>Columns = distinct phenotypes</a:t>
            </a:r>
          </a:p>
          <a:p>
            <a:pPr lvl="2"/>
            <a:r>
              <a:rPr lang="en-US" dirty="0"/>
              <a:t>Missing data is allowed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482F9-5AE7-448A-827C-A75610A1E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28" r="52704" b="13878"/>
          <a:stretch/>
        </p:blipFill>
        <p:spPr>
          <a:xfrm>
            <a:off x="5258893" y="3032449"/>
            <a:ext cx="6933107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B15C-1933-4DCE-86A7-D9141FBB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GAPIT – Required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D250-6335-4D49-9EAB-F7342D11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Genotypic data</a:t>
            </a:r>
          </a:p>
          <a:p>
            <a:pPr lvl="1"/>
            <a:r>
              <a:rPr lang="en-US" dirty="0"/>
              <a:t>Stored in </a:t>
            </a:r>
            <a:r>
              <a:rPr lang="en-US" dirty="0" err="1"/>
              <a:t>hapmap</a:t>
            </a:r>
            <a:r>
              <a:rPr lang="en-US" dirty="0"/>
              <a:t> or numeric format</a:t>
            </a:r>
          </a:p>
          <a:p>
            <a:pPr lvl="1"/>
            <a:r>
              <a:rPr lang="en-US" dirty="0"/>
              <a:t>Best if complete data, imputation can fill gaps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6A586-0012-408F-872F-9C14F1EFD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1" t="26621" r="31505" b="39864"/>
          <a:stretch/>
        </p:blipFill>
        <p:spPr>
          <a:xfrm>
            <a:off x="2030136" y="3262929"/>
            <a:ext cx="10161864" cy="35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93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4514-9911-4089-BA0C-A7F155D0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– load GAPIT and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8973-69D4-435C-B033-9362771BE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Launching R mirror – GAPIT should already be loaded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my_packages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library()$results[,1]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“GAPIT3” %in%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my_packages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Load phenotypes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Phenotypes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(“/path/to/phenotypes”,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header = T)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head(phenotypes,10)</a:t>
            </a:r>
          </a:p>
          <a:p>
            <a:r>
              <a:rPr lang="en-US" dirty="0"/>
              <a:t>Load genotypes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Genotypes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(“/path/to/genotypes”,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header = F)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dim(genotypes)</a:t>
            </a:r>
          </a:p>
        </p:txBody>
      </p:sp>
    </p:spTree>
    <p:extLst>
      <p:ext uri="{BB962C8B-B14F-4D97-AF65-F5344CB8AC3E}">
        <p14:creationId xmlns:p14="http://schemas.microsoft.com/office/powerpoint/2010/main" val="64903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TL mapping using Composite Interval Mapping (CIM) method in R software">
            <a:extLst>
              <a:ext uri="{FF2B5EF4-FFF2-40B4-BE49-F238E27FC236}">
                <a16:creationId xmlns:a16="http://schemas.microsoft.com/office/drawing/2014/main" id="{10842F15-3140-A141-A8C5-C0E41F668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r="3696" b="3056"/>
          <a:stretch/>
        </p:blipFill>
        <p:spPr bwMode="auto">
          <a:xfrm>
            <a:off x="5584485" y="1908597"/>
            <a:ext cx="6607515" cy="427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85ED2-51D7-D14B-9BAA-BB73700BDD30}"/>
              </a:ext>
            </a:extLst>
          </p:cNvPr>
          <p:cNvSpPr txBox="1"/>
          <p:nvPr/>
        </p:nvSpPr>
        <p:spPr>
          <a:xfrm>
            <a:off x="6011467" y="6187986"/>
            <a:ext cx="594047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Image: https://</a:t>
            </a:r>
            <a:r>
              <a:rPr lang="en-US" sz="1588" dirty="0" err="1"/>
              <a:t>avikarn.com</a:t>
            </a:r>
            <a:r>
              <a:rPr lang="en-US" sz="1588" dirty="0"/>
              <a:t>/2019-04-23-composite-interval-mapping/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QTL mapping?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241B-5150-7A4E-BE85-6519ABE3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2068084"/>
            <a:ext cx="5443847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 genome-wide test to identify regions of the genome that are responsible for a trait of interest (herbicide resistance)</a:t>
            </a:r>
          </a:p>
          <a:p>
            <a:r>
              <a:rPr lang="en-US" sz="2200" dirty="0"/>
              <a:t>Functions on the assumption that your trait is heritable and caused by some nuclear genetic variant</a:t>
            </a:r>
          </a:p>
          <a:p>
            <a:r>
              <a:rPr lang="en-US" sz="2200" dirty="0"/>
              <a:t>Inputs: genotypic and phenotypic data from a population segregating for your trait of interest</a:t>
            </a:r>
          </a:p>
          <a:p>
            <a:r>
              <a:rPr lang="en-US" sz="2200" dirty="0"/>
              <a:t>Output: a list of genomic regions that likely house the genetic element causing your trait of interest</a:t>
            </a:r>
          </a:p>
        </p:txBody>
      </p:sp>
    </p:spTree>
    <p:extLst>
      <p:ext uri="{BB962C8B-B14F-4D97-AF65-F5344CB8AC3E}">
        <p14:creationId xmlns:p14="http://schemas.microsoft.com/office/powerpoint/2010/main" val="420487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4FF3-569B-434D-8B1C-BB7243F5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Model selection and MAF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8BC8-A0A7-4734-B832-AFF2CB14D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Test different models to determine which one has:</a:t>
            </a:r>
          </a:p>
          <a:p>
            <a:pPr lvl="1"/>
            <a:r>
              <a:rPr lang="en-US" dirty="0"/>
              <a:t>Best looking QQ-plot</a:t>
            </a:r>
          </a:p>
          <a:p>
            <a:pPr lvl="1"/>
            <a:r>
              <a:rPr lang="en-US" dirty="0"/>
              <a:t>Most true positives and fewest false positives</a:t>
            </a:r>
          </a:p>
          <a:p>
            <a:pPr lvl="2"/>
            <a:r>
              <a:rPr lang="en-US" dirty="0"/>
              <a:t>True variants are in “true_variants.txt”</a:t>
            </a:r>
          </a:p>
          <a:p>
            <a:r>
              <a:rPr lang="en-US" dirty="0"/>
              <a:t>Set output directory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model_selection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Run GAPIT</a:t>
            </a:r>
          </a:p>
          <a:p>
            <a:pPr lvl="1"/>
            <a:r>
              <a:rPr lang="en-US" dirty="0"/>
              <a:t>Using a subset of models for time constraint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my_gapit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GAPIT(Y=phenotypes[,c(1,8)],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GD=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GM=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PCA.total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model=c("GLM","MLM","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FarmCPU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","Blink“)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8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23D7-5CD0-40B6-B07D-EFE51BA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GAPIT – Diagnostic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58DB-1806-486F-84A0-2034CD149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Phenotypic diagnosis</a:t>
            </a:r>
          </a:p>
          <a:p>
            <a:pPr lvl="1"/>
            <a:r>
              <a:rPr lang="en-US" dirty="0"/>
              <a:t>Check trait distribution</a:t>
            </a:r>
          </a:p>
          <a:p>
            <a:r>
              <a:rPr lang="en-US" dirty="0"/>
              <a:t>Marker density vs LD decay</a:t>
            </a:r>
          </a:p>
          <a:p>
            <a:pPr lvl="1"/>
            <a:r>
              <a:rPr lang="en-US" dirty="0"/>
              <a:t>Want a higher marker density than LD decay, otherwise miss parts of genome</a:t>
            </a:r>
          </a:p>
          <a:p>
            <a:r>
              <a:rPr lang="en-US" dirty="0"/>
              <a:t>Levels of heterozygosity</a:t>
            </a:r>
          </a:p>
          <a:p>
            <a:pPr lvl="1"/>
            <a:r>
              <a:rPr lang="en-US" dirty="0"/>
              <a:t>Good check if you are working with </a:t>
            </a:r>
            <a:r>
              <a:rPr lang="en-US" dirty="0" err="1"/>
              <a:t>inbreds</a:t>
            </a:r>
            <a:r>
              <a:rPr lang="en-US" dirty="0"/>
              <a:t>, too much heterozygosity lowers marker informativeness</a:t>
            </a:r>
          </a:p>
          <a:p>
            <a:r>
              <a:rPr lang="en-US" dirty="0"/>
              <a:t>PC plots</a:t>
            </a:r>
          </a:p>
          <a:p>
            <a:pPr lvl="1"/>
            <a:r>
              <a:rPr lang="en-US" dirty="0"/>
              <a:t>Visualization of “Q”, population structure</a:t>
            </a:r>
          </a:p>
          <a:p>
            <a:r>
              <a:rPr lang="en-US" dirty="0"/>
              <a:t>Kinship plot</a:t>
            </a:r>
          </a:p>
          <a:p>
            <a:pPr lvl="1"/>
            <a:r>
              <a:rPr lang="en-US" dirty="0"/>
              <a:t>Visualization of “K”, pairwise relatedness between samples</a:t>
            </a:r>
          </a:p>
          <a:p>
            <a:r>
              <a:rPr lang="en-US" dirty="0"/>
              <a:t>QQ-plot</a:t>
            </a:r>
          </a:p>
          <a:p>
            <a:pPr lvl="1"/>
            <a:r>
              <a:rPr lang="en-US" dirty="0"/>
              <a:t>A good diagnostic for model comparison</a:t>
            </a:r>
          </a:p>
          <a:p>
            <a:pPr lvl="1"/>
            <a:r>
              <a:rPr lang="en-US" dirty="0"/>
              <a:t>A good model will only see deviations at the upper right section of the graph</a:t>
            </a:r>
          </a:p>
        </p:txBody>
      </p:sp>
    </p:spTree>
    <p:extLst>
      <p:ext uri="{BB962C8B-B14F-4D97-AF65-F5344CB8AC3E}">
        <p14:creationId xmlns:p14="http://schemas.microsoft.com/office/powerpoint/2010/main" val="2859528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2124-F2B7-4572-AB27-83B8566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GAPIT – Results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C8B8B-64DF-4457-BF95-CCD383054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Manhattan plots</a:t>
            </a:r>
          </a:p>
          <a:p>
            <a:pPr lvl="1"/>
            <a:r>
              <a:rPr lang="en-US" dirty="0"/>
              <a:t>Chromosomes and variant positions on the X axis</a:t>
            </a:r>
          </a:p>
          <a:p>
            <a:pPr lvl="1"/>
            <a:r>
              <a:rPr lang="en-US" dirty="0"/>
              <a:t>-log</a:t>
            </a:r>
            <a:r>
              <a:rPr lang="en-US" baseline="-25000" dirty="0"/>
              <a:t>10</a:t>
            </a:r>
            <a:r>
              <a:rPr lang="en-US" dirty="0"/>
              <a:t>(P-values) on Y axis</a:t>
            </a:r>
          </a:p>
          <a:p>
            <a:pPr lvl="1"/>
            <a:r>
              <a:rPr lang="en-US" dirty="0"/>
              <a:t>Variants which cross the threshold line are significant</a:t>
            </a:r>
          </a:p>
          <a:p>
            <a:r>
              <a:rPr lang="en-US" dirty="0"/>
              <a:t>Association table</a:t>
            </a:r>
          </a:p>
          <a:p>
            <a:pPr lvl="1"/>
            <a:r>
              <a:rPr lang="en-US" dirty="0"/>
              <a:t>Contains more information, such as importance of a given variant in the model, adjusted P value, and (model dependent) allele effect</a:t>
            </a:r>
          </a:p>
          <a:p>
            <a:r>
              <a:rPr lang="en-US" dirty="0"/>
              <a:t>Optimum compression settings</a:t>
            </a:r>
          </a:p>
          <a:p>
            <a:pPr lvl="1"/>
            <a:r>
              <a:rPr lang="en-US" dirty="0"/>
              <a:t>Estimates heritability</a:t>
            </a:r>
          </a:p>
        </p:txBody>
      </p:sp>
    </p:spTree>
    <p:extLst>
      <p:ext uri="{BB962C8B-B14F-4D97-AF65-F5344CB8AC3E}">
        <p14:creationId xmlns:p14="http://schemas.microsoft.com/office/powerpoint/2010/main" val="408027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C645-5E50-4A9E-8690-71EE5448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Phenotype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8446-959C-4D1E-96C7-F4E801B0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0985DEC-F987-41FA-9E76-92D558D2C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 t="12585" r="55536" b="6055"/>
          <a:stretch/>
        </p:blipFill>
        <p:spPr>
          <a:xfrm>
            <a:off x="1799253" y="1762295"/>
            <a:ext cx="8593494" cy="50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7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700D-C00F-4398-8FBD-73B307DC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Marker density VS LD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0E68-D7DF-45E2-A08E-2A8A4E7C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29A07A2-2173-4043-BA5F-238ABD45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4" t="10408" r="62577" b="36258"/>
          <a:stretch/>
        </p:blipFill>
        <p:spPr>
          <a:xfrm>
            <a:off x="0" y="1762295"/>
            <a:ext cx="6096000" cy="3665080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FD4FA6E-072B-4222-8FCF-5253D9580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5" t="11769" r="62806" b="35714"/>
          <a:stretch/>
        </p:blipFill>
        <p:spPr>
          <a:xfrm>
            <a:off x="6096001" y="1784875"/>
            <a:ext cx="6095999" cy="36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8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AC1B-85CE-4194-927F-8CA8D7A7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Heterozygosity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3B3D-3E6A-4FD5-A140-8F222610F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53B33B0-4917-4EE5-9C63-17B6B8F0B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9" t="11651" r="62626" b="35749"/>
          <a:stretch/>
        </p:blipFill>
        <p:spPr>
          <a:xfrm>
            <a:off x="1876338" y="1762295"/>
            <a:ext cx="8439325" cy="50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6E97-4FAD-4E61-8518-7DB1EC5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structure (Q)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6F3B-C75D-4102-8355-0D5DFD31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A50D151-C1BE-4D33-B086-B344F7EA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7" t="13401" r="65714" b="19116"/>
          <a:stretch/>
        </p:blipFill>
        <p:spPr>
          <a:xfrm>
            <a:off x="7037873" y="1825625"/>
            <a:ext cx="5154127" cy="5032375"/>
          </a:xfrm>
          <a:prstGeom prst="rect">
            <a:avLst/>
          </a:prstGeom>
        </p:spPr>
      </p:pic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DAC1B6B-DEB4-4336-9469-681CBAF72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58" t="17755" r="64031" b="11224"/>
          <a:stretch/>
        </p:blipFill>
        <p:spPr>
          <a:xfrm>
            <a:off x="65314" y="1822108"/>
            <a:ext cx="5402425" cy="49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3C9D-39B6-4471-8A61-46D8B35E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Kinship (K)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5513-D032-48CF-B1F6-A2FFDDE6E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4FE895E-9182-4BCF-9D59-07FC581E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0408" r="64031" b="10680"/>
          <a:stretch/>
        </p:blipFill>
        <p:spPr>
          <a:xfrm>
            <a:off x="3571136" y="1825624"/>
            <a:ext cx="504972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90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5B24-5F14-4AE8-B8F1-439AA2B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C9DF-09F6-4148-A98D-4B13458D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E6CC01-E058-4BE3-B8F9-538A8AB29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3" t="11496" r="68920" b="45521"/>
          <a:stretch/>
        </p:blipFill>
        <p:spPr>
          <a:xfrm>
            <a:off x="0" y="1825625"/>
            <a:ext cx="5069204" cy="5032375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7B87382-B020-458D-B738-1DCE78F24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3" t="11225" r="68776" b="44966"/>
          <a:stretch/>
        </p:blipFill>
        <p:spPr>
          <a:xfrm>
            <a:off x="7122796" y="1788799"/>
            <a:ext cx="5069204" cy="50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13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A725-1EDE-473F-ABE8-EE5DF4F8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QQ-plots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89AB-B0BD-44B8-87E7-EFF9D6B0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54A2C3C-B4AC-4CCF-8E76-019ABC6BC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9" t="12041" r="68852" b="45238"/>
          <a:stretch/>
        </p:blipFill>
        <p:spPr>
          <a:xfrm>
            <a:off x="0" y="1825623"/>
            <a:ext cx="5000320" cy="5032375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F84D24C-7B14-44A5-9F3B-FC48DD232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9" t="11497" r="68852" b="45781"/>
          <a:stretch/>
        </p:blipFill>
        <p:spPr>
          <a:xfrm>
            <a:off x="7191681" y="1825624"/>
            <a:ext cx="500032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7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CF8B5-CD1C-5842-AD6A-D3C0256F97D4}"/>
              </a:ext>
            </a:extLst>
          </p:cNvPr>
          <p:cNvSpPr/>
          <p:nvPr/>
        </p:nvSpPr>
        <p:spPr>
          <a:xfrm>
            <a:off x="7087277" y="3581509"/>
            <a:ext cx="5104723" cy="2216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AAA7D3-DE5E-D34A-9F51-726E4A67005C}"/>
              </a:ext>
            </a:extLst>
          </p:cNvPr>
          <p:cNvSpPr/>
          <p:nvPr/>
        </p:nvSpPr>
        <p:spPr>
          <a:xfrm>
            <a:off x="9169833" y="2927637"/>
            <a:ext cx="323343" cy="647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C800DD0-B31C-3C41-A6A0-F0E9FA2B7E6C}"/>
              </a:ext>
            </a:extLst>
          </p:cNvPr>
          <p:cNvSpPr txBox="1">
            <a:spLocks/>
          </p:cNvSpPr>
          <p:nvPr/>
        </p:nvSpPr>
        <p:spPr>
          <a:xfrm>
            <a:off x="327560" y="2068084"/>
            <a:ext cx="7157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3496878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A9DF-4198-4794-881D-7A56102E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vs 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413C7-1AA8-4AAC-BF2F-1BDBDE5F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GLM: 205 significant QTN</a:t>
            </a:r>
          </a:p>
          <a:p>
            <a:pPr lvl="1"/>
            <a:r>
              <a:rPr lang="en-US" dirty="0"/>
              <a:t>3 true positives</a:t>
            </a:r>
          </a:p>
          <a:p>
            <a:pPr lvl="1"/>
            <a:r>
              <a:rPr lang="en-US" dirty="0"/>
              <a:t>Numerous false positives</a:t>
            </a:r>
          </a:p>
          <a:p>
            <a:r>
              <a:rPr lang="en-US" dirty="0"/>
              <a:t>MLM: 7 significant QTN</a:t>
            </a:r>
          </a:p>
          <a:p>
            <a:pPr lvl="1"/>
            <a:r>
              <a:rPr lang="en-US" dirty="0"/>
              <a:t>3 true positives + several linked alleles</a:t>
            </a:r>
          </a:p>
          <a:p>
            <a:pPr lvl="1"/>
            <a:r>
              <a:rPr lang="en-US" dirty="0"/>
              <a:t>0 false positives</a:t>
            </a:r>
          </a:p>
          <a:p>
            <a:r>
              <a:rPr lang="en-US" dirty="0" err="1"/>
              <a:t>FarmCPU</a:t>
            </a:r>
            <a:r>
              <a:rPr lang="en-US" dirty="0"/>
              <a:t>: 10 significant QTN</a:t>
            </a:r>
          </a:p>
          <a:p>
            <a:pPr lvl="1"/>
            <a:r>
              <a:rPr lang="en-US" dirty="0"/>
              <a:t>3 true positives</a:t>
            </a:r>
          </a:p>
          <a:p>
            <a:pPr lvl="1"/>
            <a:r>
              <a:rPr lang="en-US" dirty="0"/>
              <a:t>7 false positives</a:t>
            </a:r>
          </a:p>
          <a:p>
            <a:r>
              <a:rPr lang="en-US" dirty="0"/>
              <a:t>Blink: 3 significant QTN</a:t>
            </a:r>
          </a:p>
          <a:p>
            <a:pPr lvl="1"/>
            <a:r>
              <a:rPr lang="en-US" dirty="0"/>
              <a:t>3 true positives</a:t>
            </a:r>
          </a:p>
          <a:p>
            <a:pPr lvl="1"/>
            <a:r>
              <a:rPr lang="en-US" dirty="0"/>
              <a:t>0 false positives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500AF10-DA32-4FFF-A618-FFB4D6EEC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4" t="12313" r="58903" b="42517"/>
          <a:stretch/>
        </p:blipFill>
        <p:spPr>
          <a:xfrm>
            <a:off x="5075853" y="3503645"/>
            <a:ext cx="7116147" cy="28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5A14-25A5-48ED-8E30-4ADF44A5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2: Trait heritability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460F-A3D7-4F7C-8690-9E2DFB79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output directory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("../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gapit_heritability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dirty="0">
                <a:cs typeface="Courier New" panose="02070309020205020404" pitchFamily="49" charset="0"/>
              </a:rPr>
              <a:t>Run GAPIT with MLM model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my_gapit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&lt;-GAPIT(Y=phenotypes[,c(1,5,6,7)],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GD=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GM=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PCA.total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model=c("MLM")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3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2239E-8006-42A8-9428-4E26B386E0C2}"/>
              </a:ext>
            </a:extLst>
          </p:cNvPr>
          <p:cNvGrpSpPr/>
          <p:nvPr/>
        </p:nvGrpSpPr>
        <p:grpSpPr>
          <a:xfrm>
            <a:off x="1727758" y="77873"/>
            <a:ext cx="8736485" cy="6702255"/>
            <a:chOff x="0" y="108948"/>
            <a:chExt cx="8736485" cy="67022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D6D1EB-D7CF-4A4B-83EB-82314ED1E676}"/>
                </a:ext>
              </a:extLst>
            </p:cNvPr>
            <p:cNvGrpSpPr/>
            <p:nvPr/>
          </p:nvGrpSpPr>
          <p:grpSpPr>
            <a:xfrm>
              <a:off x="0" y="108948"/>
              <a:ext cx="5483213" cy="6640104"/>
              <a:chOff x="0" y="0"/>
              <a:chExt cx="5483213" cy="6640104"/>
            </a:xfrm>
          </p:grpSpPr>
          <p:pic>
            <p:nvPicPr>
              <p:cNvPr id="5" name="Picture 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5A34F4E7-B36F-45E0-99A3-7165081ED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030" t="10952" r="58980" b="42790"/>
              <a:stretch/>
            </p:blipFill>
            <p:spPr>
              <a:xfrm>
                <a:off x="0" y="4410088"/>
                <a:ext cx="5483213" cy="2230016"/>
              </a:xfrm>
              <a:prstGeom prst="rect">
                <a:avLst/>
              </a:prstGeom>
            </p:spPr>
          </p:pic>
          <p:pic>
            <p:nvPicPr>
              <p:cNvPr id="7" name="Picture 6" descr="Graphical user interface, application, Word&#10;&#10;Description automatically generated">
                <a:extLst>
                  <a:ext uri="{FF2B5EF4-FFF2-40B4-BE49-F238E27FC236}">
                    <a16:creationId xmlns:a16="http://schemas.microsoft.com/office/drawing/2014/main" id="{DD46FA9D-5B3F-41F0-87D8-F668A4AD5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0" t="10952" r="58980" b="42789"/>
              <a:stretch/>
            </p:blipFill>
            <p:spPr>
              <a:xfrm>
                <a:off x="1" y="0"/>
                <a:ext cx="5483211" cy="2230016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application, Word&#10;&#10;Description automatically generated">
                <a:extLst>
                  <a:ext uri="{FF2B5EF4-FFF2-40B4-BE49-F238E27FC236}">
                    <a16:creationId xmlns:a16="http://schemas.microsoft.com/office/drawing/2014/main" id="{5E7CB837-F739-490D-84B9-7AAC8D6222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260" t="12312" r="58980" b="42789"/>
              <a:stretch/>
            </p:blipFill>
            <p:spPr>
              <a:xfrm>
                <a:off x="0" y="2230015"/>
                <a:ext cx="5483212" cy="2180073"/>
              </a:xfrm>
              <a:prstGeom prst="rect">
                <a:avLst/>
              </a:prstGeom>
            </p:spPr>
          </p:pic>
        </p:grpSp>
        <p:pic>
          <p:nvPicPr>
            <p:cNvPr id="23" name="Picture 22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8CA6FC6D-A8EF-4A79-92F9-D632DFB34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096" t="21388" r="63051" b="32569"/>
            <a:stretch/>
          </p:blipFill>
          <p:spPr>
            <a:xfrm>
              <a:off x="5483212" y="108948"/>
              <a:ext cx="3253273" cy="2234542"/>
            </a:xfrm>
            <a:prstGeom prst="rect">
              <a:avLst/>
            </a:prstGeom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6100805-BF80-464D-A4BE-F8A39D083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96" t="21389" r="63051" b="30722"/>
            <a:stretch/>
          </p:blipFill>
          <p:spPr>
            <a:xfrm>
              <a:off x="5483212" y="2343490"/>
              <a:ext cx="3253273" cy="2324175"/>
            </a:xfrm>
            <a:prstGeom prst="rect">
              <a:avLst/>
            </a:prstGeom>
          </p:spPr>
        </p:pic>
        <p:pic>
          <p:nvPicPr>
            <p:cNvPr id="25" name="Picture 2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6989877-802C-4A68-8FA8-BFDF51B69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295" t="21389" r="63051" b="32569"/>
            <a:stretch/>
          </p:blipFill>
          <p:spPr>
            <a:xfrm>
              <a:off x="5483212" y="4667664"/>
              <a:ext cx="3253273" cy="214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637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9541-EC87-4B30-88E8-37E123FCF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3: Phenotyping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EBAA-BA9C-4B5C-AB56-C0D7FA86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phenotypes are derived from the same simulation</a:t>
            </a:r>
          </a:p>
          <a:p>
            <a:r>
              <a:rPr lang="en-US" dirty="0"/>
              <a:t>All alleles have the same effect size</a:t>
            </a:r>
          </a:p>
          <a:p>
            <a:r>
              <a:rPr lang="en-US" dirty="0"/>
              <a:t>Dose-response</a:t>
            </a:r>
          </a:p>
          <a:p>
            <a:pPr lvl="1"/>
            <a:r>
              <a:rPr lang="en-US" dirty="0"/>
              <a:t>True phenotypic variation + error, same as previous tutorials</a:t>
            </a:r>
          </a:p>
          <a:p>
            <a:r>
              <a:rPr lang="en-US" dirty="0"/>
              <a:t>Delimiting rate</a:t>
            </a:r>
          </a:p>
          <a:p>
            <a:pPr lvl="1"/>
            <a:r>
              <a:rPr lang="en-US" dirty="0"/>
              <a:t>Extreme values are binned (&lt;0.5 = 0.5; &gt;5 = 5)</a:t>
            </a:r>
          </a:p>
          <a:p>
            <a:r>
              <a:rPr lang="en-US" dirty="0"/>
              <a:t>Survivorship</a:t>
            </a:r>
          </a:p>
          <a:p>
            <a:pPr lvl="1"/>
            <a:r>
              <a:rPr lang="en-US" dirty="0"/>
              <a:t>Straight threshold (&gt; 3 = 1; &lt;= 3 = 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70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5840-64FD-4399-AD76-100CCCCA3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3: Phenotyping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2E87-039A-4102-AC26-08209382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output directory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("../gapit_phenotyping")</a:t>
            </a:r>
          </a:p>
          <a:p>
            <a:r>
              <a:rPr lang="en-US" dirty="0"/>
              <a:t>Run GAPIT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my_gapit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GAPIT(Y=phenotypes[,c(1,2,3,4)],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GD=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GM=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PCA.total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=3,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model=c("MLM")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E0A5-6D28-4FB1-BA7D-BC47C9B5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15A2-5036-4D36-A6F5-BDECC45F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045EDB-6570-4D23-9D84-621F0E3FE0BF}"/>
              </a:ext>
            </a:extLst>
          </p:cNvPr>
          <p:cNvGrpSpPr/>
          <p:nvPr/>
        </p:nvGrpSpPr>
        <p:grpSpPr>
          <a:xfrm>
            <a:off x="1444690" y="-2684"/>
            <a:ext cx="9302620" cy="6863369"/>
            <a:chOff x="0" y="0"/>
            <a:chExt cx="9302620" cy="6863369"/>
          </a:xfrm>
        </p:grpSpPr>
        <p:pic>
          <p:nvPicPr>
            <p:cNvPr id="5" name="Picture 4" descr="Graphical user interface, application, Word, PowerPoint&#10;&#10;Description automatically generated">
              <a:extLst>
                <a:ext uri="{FF2B5EF4-FFF2-40B4-BE49-F238E27FC236}">
                  <a16:creationId xmlns:a16="http://schemas.microsoft.com/office/drawing/2014/main" id="{D946297E-30D5-4CBF-A122-B7565569E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07" t="11225" r="58980" b="42789"/>
            <a:stretch/>
          </p:blipFill>
          <p:spPr>
            <a:xfrm>
              <a:off x="0" y="0"/>
              <a:ext cx="5645020" cy="2287789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E9000C4-C59E-4645-A53E-941C49E42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07" t="11225" r="58980" b="42789"/>
            <a:stretch/>
          </p:blipFill>
          <p:spPr>
            <a:xfrm>
              <a:off x="0" y="2287790"/>
              <a:ext cx="5645020" cy="2287790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F5CFDF1-300C-4C06-A4BF-54DBD0987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07" t="11225" r="58980" b="42789"/>
            <a:stretch/>
          </p:blipFill>
          <p:spPr>
            <a:xfrm>
              <a:off x="0" y="4575580"/>
              <a:ext cx="5645020" cy="228778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228B42-27C1-496E-BBF0-4EB23AC2E49A}"/>
                </a:ext>
              </a:extLst>
            </p:cNvPr>
            <p:cNvGrpSpPr/>
            <p:nvPr/>
          </p:nvGrpSpPr>
          <p:grpSpPr>
            <a:xfrm>
              <a:off x="5645020" y="0"/>
              <a:ext cx="3657600" cy="6768663"/>
              <a:chOff x="-1" y="89337"/>
              <a:chExt cx="3657600" cy="6768663"/>
            </a:xfrm>
          </p:grpSpPr>
          <p:pic>
            <p:nvPicPr>
              <p:cNvPr id="11" name="Picture 10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2C7E9EB-78F9-466D-9344-948B9AE7C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607" t="24014" r="63419" b="32176"/>
              <a:stretch/>
            </p:blipFill>
            <p:spPr>
              <a:xfrm>
                <a:off x="-1" y="89337"/>
                <a:ext cx="3657600" cy="2256221"/>
              </a:xfrm>
              <a:prstGeom prst="rect">
                <a:avLst/>
              </a:prstGeom>
            </p:spPr>
          </p:pic>
          <p:pic>
            <p:nvPicPr>
              <p:cNvPr id="12" name="Picture 1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87BB4F0-86F2-4FFF-8636-5C2500E29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607" t="24013" r="63419" b="32177"/>
              <a:stretch/>
            </p:blipFill>
            <p:spPr>
              <a:xfrm>
                <a:off x="-1" y="2345558"/>
                <a:ext cx="3657600" cy="2256221"/>
              </a:xfrm>
              <a:prstGeom prst="rect">
                <a:avLst/>
              </a:prstGeom>
            </p:spPr>
          </p:pic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9A6D3051-151D-4830-99D7-6C2947CC6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607" t="24013" r="63419" b="32177"/>
              <a:stretch/>
            </p:blipFill>
            <p:spPr>
              <a:xfrm>
                <a:off x="-1" y="4601779"/>
                <a:ext cx="3657600" cy="2256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249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CF8B5-CD1C-5842-AD6A-D3C0256F97D4}"/>
              </a:ext>
            </a:extLst>
          </p:cNvPr>
          <p:cNvSpPr/>
          <p:nvPr/>
        </p:nvSpPr>
        <p:spPr>
          <a:xfrm>
            <a:off x="7087277" y="3603408"/>
            <a:ext cx="5104723" cy="2099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CEAC73-760F-F54C-A8BA-AE721352E71B}"/>
              </a:ext>
            </a:extLst>
          </p:cNvPr>
          <p:cNvSpPr/>
          <p:nvPr/>
        </p:nvSpPr>
        <p:spPr>
          <a:xfrm>
            <a:off x="9169833" y="2927637"/>
            <a:ext cx="323343" cy="647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D9F173F-3D93-CB4B-8637-7420BEA60172}"/>
              </a:ext>
            </a:extLst>
          </p:cNvPr>
          <p:cNvSpPr txBox="1">
            <a:spLocks/>
          </p:cNvSpPr>
          <p:nvPr/>
        </p:nvSpPr>
        <p:spPr>
          <a:xfrm>
            <a:off x="327560" y="2068084"/>
            <a:ext cx="7157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Create some delimiting assay to separate phenotypes</a:t>
            </a:r>
          </a:p>
          <a:p>
            <a:pPr lvl="1"/>
            <a:r>
              <a:rPr lang="en-US" sz="1600" dirty="0"/>
              <a:t>Delimiting rate, leaf disk assay, translocation/metabolism experiments, </a:t>
            </a:r>
            <a:r>
              <a:rPr lang="en-US" sz="1600" dirty="0" err="1"/>
              <a:t>etc</a:t>
            </a:r>
            <a:endParaRPr lang="en-US" sz="1600" dirty="0"/>
          </a:p>
          <a:p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71657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4D424D-A626-7940-AD01-AC023257EE90}"/>
              </a:ext>
            </a:extLst>
          </p:cNvPr>
          <p:cNvGrpSpPr/>
          <p:nvPr/>
        </p:nvGrpSpPr>
        <p:grpSpPr>
          <a:xfrm>
            <a:off x="8154067" y="4870290"/>
            <a:ext cx="185271" cy="567701"/>
            <a:chOff x="9241276" y="5519662"/>
            <a:chExt cx="209974" cy="6433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997D28-BDC5-244C-BB0F-1EC0F7CF6DB1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86D74-5A1E-954C-90C4-BB9833AD509C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9282B-FE86-A741-8432-FD1ED1FEE67D}"/>
              </a:ext>
            </a:extLst>
          </p:cNvPr>
          <p:cNvGrpSpPr/>
          <p:nvPr/>
        </p:nvGrpSpPr>
        <p:grpSpPr>
          <a:xfrm>
            <a:off x="9332578" y="4870290"/>
            <a:ext cx="185271" cy="567701"/>
            <a:chOff x="9241276" y="5519662"/>
            <a:chExt cx="209974" cy="64339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537822-9D70-DE48-89B2-53A956550645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5A8DFF-4B37-1D42-8646-272D6487730F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E5084F-9D45-F14C-A2E9-E14626DB7E4D}"/>
              </a:ext>
            </a:extLst>
          </p:cNvPr>
          <p:cNvGrpSpPr/>
          <p:nvPr/>
        </p:nvGrpSpPr>
        <p:grpSpPr>
          <a:xfrm>
            <a:off x="10413972" y="4870290"/>
            <a:ext cx="185271" cy="567701"/>
            <a:chOff x="9241276" y="5519662"/>
            <a:chExt cx="209974" cy="6433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7B9746-DA30-9D41-9F51-8FD824EBE84D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292654-50D2-DA40-B8F6-928FD90CF91A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241B-5150-7A4E-BE85-6519ABE3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2068084"/>
            <a:ext cx="71575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Create some delimiting assay to separate phenotypes</a:t>
            </a:r>
          </a:p>
          <a:p>
            <a:pPr lvl="1"/>
            <a:r>
              <a:rPr lang="en-US" sz="1600" dirty="0"/>
              <a:t>Delimiting rate, leaf disk assay, translocation/metabolism experiments,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Generate segregating population(s)</a:t>
            </a:r>
          </a:p>
          <a:p>
            <a:pPr lvl="1"/>
            <a:r>
              <a:rPr lang="en-US" sz="1600" dirty="0"/>
              <a:t>F2, backcross, recombinant inbred lines, </a:t>
            </a:r>
            <a:r>
              <a:rPr lang="en-US" sz="1600" dirty="0" err="1"/>
              <a:t>etc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1588" dirty="0"/>
          </a:p>
        </p:txBody>
      </p:sp>
    </p:spTree>
    <p:extLst>
      <p:ext uri="{BB962C8B-B14F-4D97-AF65-F5344CB8AC3E}">
        <p14:creationId xmlns:p14="http://schemas.microsoft.com/office/powerpoint/2010/main" val="150033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4D424D-A626-7940-AD01-AC023257EE90}"/>
              </a:ext>
            </a:extLst>
          </p:cNvPr>
          <p:cNvGrpSpPr/>
          <p:nvPr/>
        </p:nvGrpSpPr>
        <p:grpSpPr>
          <a:xfrm>
            <a:off x="8154067" y="4870290"/>
            <a:ext cx="185271" cy="567701"/>
            <a:chOff x="9241276" y="5519662"/>
            <a:chExt cx="209974" cy="6433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997D28-BDC5-244C-BB0F-1EC0F7CF6DB1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B86D74-5A1E-954C-90C4-BB9833AD509C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9282B-FE86-A741-8432-FD1ED1FEE67D}"/>
              </a:ext>
            </a:extLst>
          </p:cNvPr>
          <p:cNvGrpSpPr/>
          <p:nvPr/>
        </p:nvGrpSpPr>
        <p:grpSpPr>
          <a:xfrm>
            <a:off x="9332578" y="4870290"/>
            <a:ext cx="185271" cy="567701"/>
            <a:chOff x="9241276" y="5519662"/>
            <a:chExt cx="209974" cy="64339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537822-9D70-DE48-89B2-53A956550645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5A8DFF-4B37-1D42-8646-272D6487730F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E5084F-9D45-F14C-A2E9-E14626DB7E4D}"/>
              </a:ext>
            </a:extLst>
          </p:cNvPr>
          <p:cNvGrpSpPr/>
          <p:nvPr/>
        </p:nvGrpSpPr>
        <p:grpSpPr>
          <a:xfrm>
            <a:off x="10413972" y="4870290"/>
            <a:ext cx="185271" cy="567701"/>
            <a:chOff x="9241276" y="5519662"/>
            <a:chExt cx="209974" cy="6433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7B9746-DA30-9D41-9F51-8FD824EBE84D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292654-50D2-DA40-B8F6-928FD90CF91A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2047" tIns="161365" rIns="242047" bIns="161365" rtlCol="0" anchor="ctr"/>
            <a:lstStyle/>
            <a:p>
              <a:pPr algn="ctr"/>
              <a:endParaRPr lang="en-US" sz="1588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241B-5150-7A4E-BE85-6519ABE3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59" y="2068084"/>
            <a:ext cx="728729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Create some delimiting assay to separate phenotypes</a:t>
            </a:r>
          </a:p>
          <a:p>
            <a:pPr lvl="1"/>
            <a:r>
              <a:rPr lang="en-US" sz="1600" dirty="0"/>
              <a:t>Delimiting rate, leaf disk assay, translocation/metabolism experiments,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Generate segregating population(s)</a:t>
            </a:r>
          </a:p>
          <a:p>
            <a:pPr lvl="1"/>
            <a:r>
              <a:rPr lang="en-US" sz="1600" dirty="0"/>
              <a:t>F2, backcross, recombinant inbred lines,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Collect DNA and phenotypes from individuals of said population(s)</a:t>
            </a:r>
          </a:p>
          <a:p>
            <a:endParaRPr lang="en-US" sz="1588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64011E-C2E2-6A47-90EE-0775FC08F3A4}"/>
              </a:ext>
            </a:extLst>
          </p:cNvPr>
          <p:cNvSpPr txBox="1"/>
          <p:nvPr/>
        </p:nvSpPr>
        <p:spPr>
          <a:xfrm>
            <a:off x="8096380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55896D01-8E26-AC46-A9C6-789EBD80B9E2}"/>
              </a:ext>
            </a:extLst>
          </p:cNvPr>
          <p:cNvSpPr txBox="1"/>
          <p:nvPr/>
        </p:nvSpPr>
        <p:spPr>
          <a:xfrm>
            <a:off x="9275543" y="5499282"/>
            <a:ext cx="32412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D8E7A9-DAC6-0C44-984C-5453D238CB82}"/>
              </a:ext>
            </a:extLst>
          </p:cNvPr>
          <p:cNvSpPr txBox="1"/>
          <p:nvPr/>
        </p:nvSpPr>
        <p:spPr>
          <a:xfrm>
            <a:off x="10383792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5302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241B-5150-7A4E-BE85-6519ABE3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59" y="2068084"/>
            <a:ext cx="728729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Create some delimiting assay to separate phenotypes</a:t>
            </a:r>
          </a:p>
          <a:p>
            <a:pPr lvl="1"/>
            <a:r>
              <a:rPr lang="en-US" sz="1600" dirty="0"/>
              <a:t>Delimiting rate, leaf disk assay, translocation/metabolism experiments,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Generate segregating population(s)</a:t>
            </a:r>
          </a:p>
          <a:p>
            <a:pPr lvl="1"/>
            <a:r>
              <a:rPr lang="en-US" sz="1600" dirty="0"/>
              <a:t>F2, backcross, recombinant inbred lines,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Collect DNA and phenotypes from individuals of said population(s)</a:t>
            </a:r>
          </a:p>
          <a:p>
            <a:r>
              <a:rPr lang="en-US" sz="2000" dirty="0"/>
              <a:t>Sequence the collected DNA</a:t>
            </a:r>
          </a:p>
          <a:p>
            <a:pPr lvl="1"/>
            <a:r>
              <a:rPr lang="en-US" sz="1600" dirty="0"/>
              <a:t>RAD-seq, exome capture sequencing, shotgun sequencing, RNA sequencing</a:t>
            </a:r>
          </a:p>
          <a:p>
            <a:endParaRPr lang="en-US" sz="1600" dirty="0"/>
          </a:p>
          <a:p>
            <a:endParaRPr lang="en-US" sz="1588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32195E-D24C-5D43-84E8-DD2A9191BCF6}"/>
              </a:ext>
            </a:extLst>
          </p:cNvPr>
          <p:cNvSpPr txBox="1"/>
          <p:nvPr/>
        </p:nvSpPr>
        <p:spPr>
          <a:xfrm>
            <a:off x="8096380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47A2727B-09B1-AD44-8D48-356563846955}"/>
              </a:ext>
            </a:extLst>
          </p:cNvPr>
          <p:cNvSpPr txBox="1"/>
          <p:nvPr/>
        </p:nvSpPr>
        <p:spPr>
          <a:xfrm>
            <a:off x="9275543" y="5499282"/>
            <a:ext cx="32412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1D2841-F409-0345-8537-2F43558C4739}"/>
              </a:ext>
            </a:extLst>
          </p:cNvPr>
          <p:cNvSpPr txBox="1"/>
          <p:nvPr/>
        </p:nvSpPr>
        <p:spPr>
          <a:xfrm>
            <a:off x="10383792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6305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D070-8ED2-DC40-AD9C-7B7511C0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of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A9C930-A1E9-B448-8DC3-3D2026D739B6}"/>
              </a:ext>
            </a:extLst>
          </p:cNvPr>
          <p:cNvGrpSpPr/>
          <p:nvPr/>
        </p:nvGrpSpPr>
        <p:grpSpPr>
          <a:xfrm>
            <a:off x="6671038" y="2264296"/>
            <a:ext cx="5520963" cy="3185839"/>
            <a:chOff x="6150025" y="1969048"/>
            <a:chExt cx="7667574" cy="3847007"/>
          </a:xfrm>
        </p:grpSpPr>
        <p:pic>
          <p:nvPicPr>
            <p:cNvPr id="7" name="Picture 6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2A4413CB-8E07-764D-BE2C-C90505FE8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96C8E-B765-AD40-901F-567186CE2213}"/>
                </a:ext>
              </a:extLst>
            </p:cNvPr>
            <p:cNvSpPr txBox="1"/>
            <p:nvPr/>
          </p:nvSpPr>
          <p:spPr>
            <a:xfrm>
              <a:off x="6150025" y="1969048"/>
              <a:ext cx="2743200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F83A5-32D7-B544-A8D6-AE14336B0CFC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2917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dirty="0"/>
                <a:t>Ishihara 2007</a:t>
              </a:r>
            </a:p>
            <a:p>
              <a:endParaRPr lang="en-US" sz="1588" dirty="0"/>
            </a:p>
            <a:p>
              <a:endParaRPr lang="en-US" sz="1588" dirty="0"/>
            </a:p>
            <a:p>
              <a:endParaRPr lang="en-US" sz="1588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B8D1-B6FC-8740-A638-3545B32A3857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Sensitive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31F3E-5FBD-3E41-BEAD-BECCD07FD58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588" b="1" dirty="0"/>
                <a:t>Resistant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455C76-7FD5-9C45-A2EB-60EDBDCCBAC1}"/>
                </a:ext>
              </a:extLst>
            </p:cNvPr>
            <p:cNvSpPr txBox="1"/>
            <p:nvPr/>
          </p:nvSpPr>
          <p:spPr>
            <a:xfrm>
              <a:off x="10555706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8399-A52C-B242-9230-10FF1F4376E7}"/>
                </a:ext>
              </a:extLst>
            </p:cNvPr>
            <p:cNvSpPr txBox="1"/>
            <p:nvPr/>
          </p:nvSpPr>
          <p:spPr>
            <a:xfrm>
              <a:off x="9985431" y="2561449"/>
              <a:ext cx="353704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3F52BF-9E06-D74D-B460-FC70579905C8}"/>
                </a:ext>
              </a:extLst>
            </p:cNvPr>
            <p:cNvSpPr txBox="1"/>
            <p:nvPr/>
          </p:nvSpPr>
          <p:spPr>
            <a:xfrm>
              <a:off x="9400672" y="2486526"/>
              <a:ext cx="272718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C6579-2FF9-2D4B-8953-B804EEFA52AF}"/>
                </a:ext>
              </a:extLst>
            </p:cNvPr>
            <p:cNvSpPr txBox="1"/>
            <p:nvPr/>
          </p:nvSpPr>
          <p:spPr>
            <a:xfrm>
              <a:off x="8855244" y="2534527"/>
              <a:ext cx="328861" cy="4065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588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A948-F3B4-CA47-B963-E23E8EA1E75F}"/>
              </a:ext>
            </a:extLst>
          </p:cNvPr>
          <p:cNvSpPr/>
          <p:nvPr/>
        </p:nvSpPr>
        <p:spPr>
          <a:xfrm>
            <a:off x="9843306" y="2754885"/>
            <a:ext cx="315563" cy="674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00BC-AAB0-BF41-B344-DF4A978AD5D0}"/>
              </a:ext>
            </a:extLst>
          </p:cNvPr>
          <p:cNvSpPr/>
          <p:nvPr/>
        </p:nvSpPr>
        <p:spPr>
          <a:xfrm>
            <a:off x="9493177" y="277018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BFD7-A5A5-A142-A075-CDD8A5A2FFDA}"/>
              </a:ext>
            </a:extLst>
          </p:cNvPr>
          <p:cNvSpPr/>
          <p:nvPr/>
        </p:nvSpPr>
        <p:spPr>
          <a:xfrm>
            <a:off x="9031483" y="2775637"/>
            <a:ext cx="187637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AFBA9-1C38-C84F-BC55-CD8B95AB729D}"/>
              </a:ext>
            </a:extLst>
          </p:cNvPr>
          <p:cNvSpPr/>
          <p:nvPr/>
        </p:nvSpPr>
        <p:spPr>
          <a:xfrm>
            <a:off x="8567736" y="2763762"/>
            <a:ext cx="281408" cy="547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6754E-AF03-A647-8E50-89E1C06E8AED}"/>
              </a:ext>
            </a:extLst>
          </p:cNvPr>
          <p:cNvSpPr/>
          <p:nvPr/>
        </p:nvSpPr>
        <p:spPr>
          <a:xfrm>
            <a:off x="6934877" y="3345985"/>
            <a:ext cx="1747373" cy="1069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2047" tIns="161365" rIns="242047" bIns="161365" rtlCol="0" anchor="ctr"/>
          <a:lstStyle/>
          <a:p>
            <a:pPr algn="ctr"/>
            <a:endParaRPr lang="en-US" sz="158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241B-5150-7A4E-BE85-6519ABE3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59" y="2068084"/>
            <a:ext cx="7612881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Identify plants with variation for your trait </a:t>
            </a:r>
          </a:p>
          <a:p>
            <a:pPr lvl="1"/>
            <a:r>
              <a:rPr lang="en-US" sz="1600" dirty="0"/>
              <a:t>resistance surveys, mutagenized populations, screening diversity panels,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Create some delimiting assay to separate phenotypes</a:t>
            </a:r>
          </a:p>
          <a:p>
            <a:pPr lvl="1"/>
            <a:r>
              <a:rPr lang="en-US" sz="1600" dirty="0"/>
              <a:t>Delimiting rate, leaf disk assay, translocation/metabolism experiments,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Generate segregating population(s)</a:t>
            </a:r>
          </a:p>
          <a:p>
            <a:pPr lvl="1"/>
            <a:r>
              <a:rPr lang="en-US" sz="1600" dirty="0"/>
              <a:t>F2, backcross, recombinant inbred lines, </a:t>
            </a:r>
            <a:r>
              <a:rPr lang="en-US" sz="1600" dirty="0" err="1"/>
              <a:t>etc</a:t>
            </a:r>
            <a:endParaRPr lang="en-US" sz="1600" dirty="0"/>
          </a:p>
          <a:p>
            <a:r>
              <a:rPr lang="en-US" sz="2000" dirty="0"/>
              <a:t>Collect DNA and phenotypes from individuals of said population(s)</a:t>
            </a:r>
          </a:p>
          <a:p>
            <a:r>
              <a:rPr lang="en-US" sz="2000" dirty="0"/>
              <a:t>Sequence the collected DNA</a:t>
            </a:r>
          </a:p>
          <a:p>
            <a:pPr lvl="1"/>
            <a:r>
              <a:rPr lang="en-US" sz="1600" dirty="0"/>
              <a:t>RAD-seq, exome capture sequencing, shotgun sequencing, RNA sequencing</a:t>
            </a:r>
          </a:p>
          <a:p>
            <a:r>
              <a:rPr lang="en-US" sz="2000" dirty="0"/>
              <a:t>Use the following bioinformatic pipeline to identify QTL underlying your trait</a:t>
            </a:r>
          </a:p>
          <a:p>
            <a:r>
              <a:rPr lang="en-US" sz="2000" dirty="0"/>
              <a:t>Validate identified QTL and test candidate genes with functional genomics</a:t>
            </a:r>
          </a:p>
          <a:p>
            <a:endParaRPr lang="en-US" sz="2000" dirty="0"/>
          </a:p>
          <a:p>
            <a:endParaRPr lang="en-US" sz="1600" dirty="0"/>
          </a:p>
          <a:p>
            <a:endParaRPr lang="en-US" sz="1588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32195E-D24C-5D43-84E8-DD2A9191BCF6}"/>
              </a:ext>
            </a:extLst>
          </p:cNvPr>
          <p:cNvSpPr txBox="1"/>
          <p:nvPr/>
        </p:nvSpPr>
        <p:spPr>
          <a:xfrm>
            <a:off x="8096380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47A2727B-09B1-AD44-8D48-356563846955}"/>
              </a:ext>
            </a:extLst>
          </p:cNvPr>
          <p:cNvSpPr txBox="1"/>
          <p:nvPr/>
        </p:nvSpPr>
        <p:spPr>
          <a:xfrm>
            <a:off x="9275543" y="5499282"/>
            <a:ext cx="32412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1D2841-F409-0345-8537-2F43558C4739}"/>
              </a:ext>
            </a:extLst>
          </p:cNvPr>
          <p:cNvSpPr txBox="1"/>
          <p:nvPr/>
        </p:nvSpPr>
        <p:spPr>
          <a:xfrm>
            <a:off x="10383792" y="5499283"/>
            <a:ext cx="303288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88" dirty="0"/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F731FC-6F3A-A840-B3CE-FFE0165D49CF}"/>
              </a:ext>
            </a:extLst>
          </p:cNvPr>
          <p:cNvSpPr/>
          <p:nvPr/>
        </p:nvSpPr>
        <p:spPr>
          <a:xfrm>
            <a:off x="8035910" y="5303171"/>
            <a:ext cx="2890597" cy="146964"/>
          </a:xfrm>
          <a:prstGeom prst="rect">
            <a:avLst/>
          </a:prstGeom>
          <a:noFill/>
          <a:ln w="6350">
            <a:solidFill>
              <a:srgbClr val="000000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3309CE-4104-9C47-A59C-766AACA7BD9C}"/>
              </a:ext>
            </a:extLst>
          </p:cNvPr>
          <p:cNvSpPr txBox="1"/>
          <p:nvPr/>
        </p:nvSpPr>
        <p:spPr>
          <a:xfrm>
            <a:off x="7090201" y="3547171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genes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C05DC4-3409-7249-96BC-71C16EFFC4E1}"/>
              </a:ext>
            </a:extLst>
          </p:cNvPr>
          <p:cNvCxnSpPr>
            <a:cxnSpLocks/>
          </p:cNvCxnSpPr>
          <p:nvPr/>
        </p:nvCxnSpPr>
        <p:spPr>
          <a:xfrm flipH="1">
            <a:off x="8035910" y="3970049"/>
            <a:ext cx="9300" cy="133312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F224-CEF0-2440-834A-0450C2F98F0D}"/>
              </a:ext>
            </a:extLst>
          </p:cNvPr>
          <p:cNvSpPr/>
          <p:nvPr/>
        </p:nvSpPr>
        <p:spPr>
          <a:xfrm>
            <a:off x="327559" y="4974796"/>
            <a:ext cx="7343901" cy="541763"/>
          </a:xfrm>
          <a:prstGeom prst="rect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3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1965</Words>
  <Application>Microsoft Macintosh PowerPoint</Application>
  <PresentationFormat>Widescreen</PresentationFormat>
  <Paragraphs>284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Proxima Nova</vt:lpstr>
      <vt:lpstr>Office Theme</vt:lpstr>
      <vt:lpstr>Genetic mapping of herbicide resistance and quantitative traits</vt:lpstr>
      <vt:lpstr>Quantitative Trait Loci (QTL) Mapping</vt:lpstr>
      <vt:lpstr>What is QTL mapping?</vt:lpstr>
      <vt:lpstr>Basic steps of mapping</vt:lpstr>
      <vt:lpstr>Basic steps of mapping</vt:lpstr>
      <vt:lpstr>Basic steps of mapping</vt:lpstr>
      <vt:lpstr>Basic steps of mapping</vt:lpstr>
      <vt:lpstr>Basic steps of mapping</vt:lpstr>
      <vt:lpstr>Basic steps of mapping</vt:lpstr>
      <vt:lpstr>Visualization of QTL genome scan</vt:lpstr>
      <vt:lpstr>PowerPoint Presentation</vt:lpstr>
      <vt:lpstr>VCF file format</vt:lpstr>
      <vt:lpstr>Control file  (kochia_qtl_control_file.yaml)</vt:lpstr>
      <vt:lpstr>Genotype file  (kochia_alleles.csv)</vt:lpstr>
      <vt:lpstr>Phenotype file  (kochia_pheno.csv)</vt:lpstr>
      <vt:lpstr>Genetic map file  (kochia_gmap.csv)</vt:lpstr>
      <vt:lpstr>Move over to R to go through genome scan</vt:lpstr>
      <vt:lpstr>Gff file format</vt:lpstr>
      <vt:lpstr>Closing points for QTL mapping</vt:lpstr>
      <vt:lpstr>GWAS tutorial - GAPIT</vt:lpstr>
      <vt:lpstr>Overview</vt:lpstr>
      <vt:lpstr>Introduction</vt:lpstr>
      <vt:lpstr>What is GWAS</vt:lpstr>
      <vt:lpstr>Why conduct a GWAS?</vt:lpstr>
      <vt:lpstr>When to not conduct a GWAS</vt:lpstr>
      <vt:lpstr>GAPIT</vt:lpstr>
      <vt:lpstr>GAPIT – Required Inputs</vt:lpstr>
      <vt:lpstr>GAPIT – Required Inputs</vt:lpstr>
      <vt:lpstr>Tutorial – load GAPIT and inputs</vt:lpstr>
      <vt:lpstr>Tutorial: Model selection and MAF</vt:lpstr>
      <vt:lpstr>GAPIT – Diagnostic Outputs</vt:lpstr>
      <vt:lpstr>GAPIT – Results Output</vt:lpstr>
      <vt:lpstr>Phenotype view</vt:lpstr>
      <vt:lpstr>Marker density VS LD decay</vt:lpstr>
      <vt:lpstr>Heterozygosity</vt:lpstr>
      <vt:lpstr>Population structure (Q)</vt:lpstr>
      <vt:lpstr>Kinship (K)</vt:lpstr>
      <vt:lpstr>QQ Plots</vt:lpstr>
      <vt:lpstr>QQ-plots cont.</vt:lpstr>
      <vt:lpstr>True vs False positives</vt:lpstr>
      <vt:lpstr>Tutorial 2: Trait heritability</vt:lpstr>
      <vt:lpstr>PowerPoint Presentation</vt:lpstr>
      <vt:lpstr>Tutorial 3: Phenotyping Strategy</vt:lpstr>
      <vt:lpstr>Tutorial 3: Phenotyping Strategy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GWAS tutorial - GAPIT</dc:title>
  <dc:creator>Murphy, Brent Peter</dc:creator>
  <cp:lastModifiedBy>Montgomery,Jake</cp:lastModifiedBy>
  <cp:revision>11</cp:revision>
  <dcterms:created xsi:type="dcterms:W3CDTF">2021-08-03T14:14:37Z</dcterms:created>
  <dcterms:modified xsi:type="dcterms:W3CDTF">2021-09-21T17:43:39Z</dcterms:modified>
</cp:coreProperties>
</file>